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autoCompressPictures="0">
  <p:sldMasterIdLst>
    <p:sldMasterId id="2147483682" r:id="rId1"/>
  </p:sldMasterIdLst>
  <p:notesMasterIdLst>
    <p:notesMasterId r:id="rId22"/>
  </p:notesMasterIdLst>
  <p:handoutMasterIdLst>
    <p:handoutMasterId r:id="rId23"/>
  </p:handoutMasterIdLst>
  <p:sldIdLst>
    <p:sldId id="318" r:id="rId2"/>
    <p:sldId id="639" r:id="rId3"/>
    <p:sldId id="580" r:id="rId4"/>
    <p:sldId id="541" r:id="rId5"/>
    <p:sldId id="597" r:id="rId6"/>
    <p:sldId id="640" r:id="rId7"/>
    <p:sldId id="575" r:id="rId8"/>
    <p:sldId id="641" r:id="rId9"/>
    <p:sldId id="642" r:id="rId10"/>
    <p:sldId id="643" r:id="rId11"/>
    <p:sldId id="650" r:id="rId12"/>
    <p:sldId id="644" r:id="rId13"/>
    <p:sldId id="645" r:id="rId14"/>
    <p:sldId id="646" r:id="rId15"/>
    <p:sldId id="647" r:id="rId16"/>
    <p:sldId id="648" r:id="rId17"/>
    <p:sldId id="649" r:id="rId18"/>
    <p:sldId id="651" r:id="rId19"/>
    <p:sldId id="321" r:id="rId20"/>
    <p:sldId id="590" r:id="rId21"/>
  </p:sldIdLst>
  <p:sldSz cx="12192000" cy="6858000"/>
  <p:notesSz cx="6858000" cy="9144000"/>
  <p:custDataLst>
    <p:tags r:id="rId24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5" userDrawn="1">
          <p15:clr>
            <a:srgbClr val="A4A3A4"/>
          </p15:clr>
        </p15:guide>
        <p15:guide id="2" orient="horz" pos="3974" userDrawn="1">
          <p15:clr>
            <a:srgbClr val="A4A3A4"/>
          </p15:clr>
        </p15:guide>
        <p15:guide id="3" pos="4747" userDrawn="1">
          <p15:clr>
            <a:srgbClr val="A4A3A4"/>
          </p15:clr>
        </p15:guide>
        <p15:guide id="4" pos="7413" userDrawn="1">
          <p15:clr>
            <a:srgbClr val="A4A3A4"/>
          </p15:clr>
        </p15:guide>
        <p15:guide id="5" pos="3785" userDrawn="1">
          <p15:clr>
            <a:srgbClr val="A4A3A4"/>
          </p15:clr>
        </p15:guide>
        <p15:guide id="6" pos="38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5B7"/>
    <a:srgbClr val="629DD1"/>
    <a:srgbClr val="5AA2AE"/>
    <a:srgbClr val="FFFFFF"/>
    <a:srgbClr val="242852"/>
    <a:srgbClr val="1C9BC6"/>
    <a:srgbClr val="003E6F"/>
    <a:srgbClr val="00759D"/>
    <a:srgbClr val="2391BC"/>
    <a:srgbClr val="2392B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 autoAdjust="0"/>
    <p:restoredTop sz="90731" autoAdjust="0"/>
  </p:normalViewPr>
  <p:slideViewPr>
    <p:cSldViewPr showGuides="1">
      <p:cViewPr varScale="1">
        <p:scale>
          <a:sx n="97" d="100"/>
          <a:sy n="97" d="100"/>
        </p:scale>
        <p:origin x="600" y="72"/>
      </p:cViewPr>
      <p:guideLst>
        <p:guide orient="horz" pos="935"/>
        <p:guide orient="horz" pos="3974"/>
        <p:guide pos="4747"/>
        <p:guide pos="7413"/>
        <p:guide pos="3785"/>
        <p:guide pos="38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howGuides="1">
      <p:cViewPr varScale="1">
        <p:scale>
          <a:sx n="62" d="100"/>
          <a:sy n="62" d="100"/>
        </p:scale>
        <p:origin x="-3202" y="-77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ADA56-13A3-4156-B343-4D0B27C0F2B4}" type="slidenum">
              <a:rPr lang="de-DE" smtClean="0"/>
              <a:t>‹Nr.›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6923" y="239245"/>
            <a:ext cx="1311028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758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963613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38785-925A-4700-8FCB-D9C002F1B5CD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923" y="239245"/>
            <a:ext cx="1311028" cy="288000"/>
          </a:xfrm>
          <a:prstGeom prst="rect">
            <a:avLst/>
          </a:prstGeom>
        </p:spPr>
      </p:pic>
      <p:sp>
        <p:nvSpPr>
          <p:cNvPr id="9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44724" y="4561656"/>
            <a:ext cx="4968552" cy="39240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lvl="0" algn="l" defTabSz="914400" rtl="0" eaLnBrk="1" latinLnBrk="0" hangingPunct="1">
              <a:spcBef>
                <a:spcPts val="1200"/>
              </a:spcBef>
            </a:pPr>
            <a:r>
              <a:rPr lang="de-DE"/>
              <a:t>Textmasterformat bearbeiten</a:t>
            </a:r>
          </a:p>
          <a:p>
            <a:pPr marL="0" lvl="1" indent="0" algn="l" defTabSz="914400" rtl="0" eaLnBrk="1" latinLnBrk="0" hangingPunct="1">
              <a:spcBef>
                <a:spcPts val="800"/>
              </a:spcBef>
            </a:pPr>
            <a:r>
              <a:rPr lang="de-DE"/>
              <a:t>Zweite Ebene</a:t>
            </a:r>
          </a:p>
          <a:p>
            <a:pPr marL="180000" lvl="2" indent="-180000" algn="l" defTabSz="914400" rtl="0" eaLnBrk="1" latinLnBrk="0" hangingPunct="1">
              <a:spcBef>
                <a:spcPts val="4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de-DE"/>
              <a:t>Dritte Ebene</a:t>
            </a:r>
          </a:p>
          <a:p>
            <a:pPr marL="360000" lvl="3" indent="-180000" algn="l" defTabSz="9144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–"/>
            </a:pPr>
            <a:r>
              <a:rPr lang="de-DE"/>
              <a:t>Vierte Ebene</a:t>
            </a:r>
          </a:p>
          <a:p>
            <a:pPr marL="540000" lvl="4" indent="-180000" algn="l" defTabSz="9144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–"/>
            </a:pPr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367506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de-DE" sz="1200" b="1" kern="1200" smtClean="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de-DE" sz="1200" kern="1200" smtClean="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de-DE" sz="1200" kern="1200" smtClean="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de-DE" sz="1200" kern="1200" smtClean="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de-DE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Neue Ideen und Anregungen für Ihre Arbeit</a:t>
            </a:r>
          </a:p>
          <a:p>
            <a:endParaRPr lang="de-DE" dirty="0"/>
          </a:p>
          <a:p>
            <a:r>
              <a:rPr lang="de-DE" dirty="0"/>
              <a:t>Große und kleine Best Practices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38785-925A-4700-8FCB-D9C002F1B5CD}" type="slidenum">
              <a:rPr lang="de-DE" smtClean="0"/>
              <a:t>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0622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Warum funktioniert das? &gt; Attraktiver Ort, Fußball als Thema, EU und Fake News werden in diesem Rahmen mit vermittelt</a:t>
            </a:r>
          </a:p>
          <a:p>
            <a:r>
              <a:rPr lang="de-DE" dirty="0"/>
              <a:t>Zielgruppe: Mittelschulen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38785-925A-4700-8FCB-D9C002F1B5C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1254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-Auseinandersetzung mit eigener Europäischer Identität durch Texten, Performen </a:t>
            </a:r>
          </a:p>
          <a:p>
            <a:r>
              <a:rPr lang="de-DE" dirty="0"/>
              <a:t>-Klappt sehr gut in superdiversen Städten/Gruppen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&gt; 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Jugendprojekte funktionieren besonders gut, wenn sie Lebensrealitäten aufgreifen – Identitätsfragen, Musik, Fußball, Social Media.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38785-925A-4700-8FCB-D9C002F1B5C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6236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Unsere Aufgabe: Ganz Schwaben erreichen &gt; natürlich mit den aktuell 50 Stunden unmöglich.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38785-925A-4700-8FCB-D9C002F1B5C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0262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Einzige Möglichkeit, Schwaben in der Breite zu erreichen!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38785-925A-4700-8FCB-D9C002F1B5C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2984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Welches Format aus Augsburg könnten Sie direkt in Ihrer Kommune ausprobieren? </a:t>
            </a:r>
          </a:p>
          <a:p>
            <a:pPr fontAlgn="t"/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Herausforderungen begegnen Ihnen in Ihrer EU‑Kommunikation immer wieder?“*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38785-925A-4700-8FCB-D9C002F1B5C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5944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963613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Angebot: Melden Sie sich jederzeit mit Nachfragen. Wir unterstützen Sie gerne!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38785-925A-4700-8FCB-D9C002F1B5CD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094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38785-925A-4700-8FCB-D9C002F1B5CD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1719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„Wenn wir heute über EU‑Kommunikation sprechen, sprechen wir über die Frage: Wie holen wir Europa zu unseren Bürgerinnen und Bürgern – nicht nur in Wahlzeiten, sondern im Alltag? Jede Kommune macht das anders. Einige von Ihnen organisieren Europawochen, andere setzen auf Social Media, wieder andere arbeiten viel mit Schulen.</a:t>
            </a:r>
          </a:p>
          <a:p>
            <a:pPr fontAlgn="t"/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Bevor wir loslegen: Wer von Ihnen hat in den letzten zwölf Monaten eine EU‑Aktion durchgeführt? Und welche Zielgruppe wollten Sie erreichen – und wer kam tatsächlich?“*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38785-925A-4700-8FCB-D9C002F1B5C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4767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ED im Augsburger Rathaus und in der Theorie ganz nah an den Menschen &gt; leider </a:t>
            </a:r>
            <a:r>
              <a:rPr lang="de-DE" dirty="0" err="1"/>
              <a:t>Perlachturm</a:t>
            </a:r>
            <a:r>
              <a:rPr lang="de-DE" dirty="0"/>
              <a:t> ;)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38785-925A-4700-8FCB-D9C002F1B5C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7607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-Kleines Team</a:t>
            </a:r>
          </a:p>
          <a:p>
            <a:r>
              <a:rPr lang="de-DE" dirty="0"/>
              <a:t>-Kleines Budget </a:t>
            </a:r>
          </a:p>
          <a:p>
            <a:r>
              <a:rPr lang="de-DE" dirty="0"/>
              <a:t>	-Zum Glück verfügen wir über verschiedene Kompetenzen, die wir einbringen können: </a:t>
            </a:r>
          </a:p>
          <a:p>
            <a:r>
              <a:rPr lang="de-DE" dirty="0"/>
              <a:t>-Skills im Team: Jura, Politikwissenschaften, Erziehungswissenschaften, Soziologie, Psychologie, Politische Bildung </a:t>
            </a:r>
            <a:endParaRPr lang="de-DE" sz="1400" dirty="0"/>
          </a:p>
          <a:p>
            <a:r>
              <a:rPr lang="de-DE" sz="1400" dirty="0"/>
              <a:t>-Stellen: Aktuell ca. 50 Stunden (Laut Plan: 1,4 Stellen)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38785-925A-4700-8FCB-D9C002F1B5C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9023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Folgende Tätigkeitsfelder habe ich für heute herausgehoben.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38785-925A-4700-8FCB-D9C002F1B5C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7777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-Große, bekannte Formate &gt; eines der Aushängeschilder der Augsburger Europaarbeit mit bis zu 120 Veranstaltungen</a:t>
            </a:r>
          </a:p>
          <a:p>
            <a:r>
              <a:rPr lang="de-DE" dirty="0"/>
              <a:t>-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38785-925A-4700-8FCB-D9C002F1B5C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0972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Kleines Format: </a:t>
            </a:r>
          </a:p>
          <a:p>
            <a:r>
              <a:rPr lang="de-DE" dirty="0"/>
              <a:t>-leicht übertragbar, getestet und für gut befunden</a:t>
            </a:r>
          </a:p>
          <a:p>
            <a:r>
              <a:rPr lang="de-DE" dirty="0"/>
              <a:t>-Niedrige Kosten </a:t>
            </a:r>
          </a:p>
          <a:p>
            <a:r>
              <a:rPr lang="de-DE" dirty="0"/>
              <a:t>&gt;Lässt sich gut übernehmen (haben wir auch gemacht)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38785-925A-4700-8FCB-D9C002F1B5C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4416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-Themen mit Ortsbezug aufzuarbeiten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38785-925A-4700-8FCB-D9C002F1B5C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4148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38785-925A-4700-8FCB-D9C002F1B5C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149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46098937"/>
              </p:ext>
            </p:extLst>
          </p:nvPr>
        </p:nvGraphicFramePr>
        <p:xfrm>
          <a:off x="1956" y="1591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87" imgH="287" progId="TCLayout.ActiveDocument.1">
                  <p:embed/>
                </p:oleObj>
              </mc:Choice>
              <mc:Fallback>
                <p:oleObj name="think-cell Folie" r:id="rId3" imgW="287" imgH="28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6" y="1591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hteck 11"/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/>
              <a:t>        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423986" y="3212979"/>
            <a:ext cx="11344030" cy="492443"/>
          </a:xfrm>
        </p:spPr>
        <p:txBody>
          <a:bodyPr lIns="0" tIns="0" rIns="0" bIns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GB"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err="1">
                <a:solidFill>
                  <a:srgbClr val="003E6F"/>
                </a:solidFill>
              </a:rPr>
              <a:t>Platzhalter</a:t>
            </a:r>
            <a:r>
              <a:rPr lang="en-GB" sz="3200" b="1" dirty="0">
                <a:solidFill>
                  <a:srgbClr val="003E6F"/>
                </a:solidFill>
              </a:rPr>
              <a:t> </a:t>
            </a:r>
            <a:r>
              <a:rPr lang="en-GB" sz="3200" b="1" dirty="0" err="1">
                <a:solidFill>
                  <a:srgbClr val="003E6F"/>
                </a:solidFill>
              </a:rPr>
              <a:t>Präsentationstitel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23986" y="3861048"/>
            <a:ext cx="11344031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lang="en-GB" sz="2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en-GB" sz="2400" dirty="0" err="1">
                <a:solidFill>
                  <a:srgbClr val="008AD2"/>
                </a:solidFill>
              </a:rPr>
              <a:t>Platzhalter</a:t>
            </a:r>
            <a:r>
              <a:rPr lang="en-GB" sz="2400" dirty="0">
                <a:solidFill>
                  <a:srgbClr val="008AD2"/>
                </a:solidFill>
              </a:rPr>
              <a:t> </a:t>
            </a:r>
            <a:r>
              <a:rPr lang="en-GB" sz="2400" dirty="0" err="1">
                <a:solidFill>
                  <a:srgbClr val="008AD2"/>
                </a:solidFill>
              </a:rPr>
              <a:t>Untertitel</a:t>
            </a:r>
            <a:endParaRPr lang="en-GB" sz="2400" dirty="0">
              <a:solidFill>
                <a:srgbClr val="008AD2"/>
              </a:solidFill>
            </a:endParaRP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23987" y="6104754"/>
            <a:ext cx="11344031" cy="276999"/>
          </a:xfrm>
        </p:spPr>
        <p:txBody>
          <a:bodyPr/>
          <a:lstStyle>
            <a:lvl1pPr>
              <a:spcBef>
                <a:spcPts val="0"/>
              </a:spcBef>
              <a:defRPr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Stadt  |  Datum  |  Vortragender  |  Abteilung</a:t>
            </a:r>
          </a:p>
        </p:txBody>
      </p:sp>
      <p:pic>
        <p:nvPicPr>
          <p:cNvPr id="8" name="Bild 5" descr="150129-Eckelement_Kulturamt-v03_D_Blau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5400" y="0"/>
            <a:ext cx="3276600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30581704"/>
              </p:ext>
            </p:extLst>
          </p:nvPr>
        </p:nvGraphicFramePr>
        <p:xfrm>
          <a:off x="1955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87" imgH="287" progId="TCLayout.ActiveDocument.1">
                  <p:embed/>
                </p:oleObj>
              </mc:Choice>
              <mc:Fallback>
                <p:oleObj name="think-cell Folie" r:id="rId3" imgW="287" imgH="287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5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hteck 34"/>
          <p:cNvSpPr/>
          <p:nvPr userDrawn="1"/>
        </p:nvSpPr>
        <p:spPr bwMode="gray">
          <a:xfrm>
            <a:off x="0" y="6345238"/>
            <a:ext cx="12192000" cy="512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9" name="Textplatzhalter 2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23986" y="3010888"/>
            <a:ext cx="835165" cy="1354217"/>
          </a:xfrm>
        </p:spPr>
        <p:txBody>
          <a:bodyPr wrap="none">
            <a:spAutoFit/>
          </a:bodyPr>
          <a:lstStyle>
            <a:lvl1pPr>
              <a:spcBef>
                <a:spcPts val="0"/>
              </a:spcBef>
              <a:defRPr sz="8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X</a:t>
            </a:r>
          </a:p>
        </p:txBody>
      </p:sp>
      <p:sp>
        <p:nvSpPr>
          <p:cNvPr id="20" name="Textplatzhalter 20"/>
          <p:cNvSpPr>
            <a:spLocks noGrp="1"/>
          </p:cNvSpPr>
          <p:nvPr>
            <p:ph type="body" sz="quarter" idx="14"/>
          </p:nvPr>
        </p:nvSpPr>
        <p:spPr bwMode="gray">
          <a:xfrm>
            <a:off x="1664738" y="3751875"/>
            <a:ext cx="10103278" cy="430887"/>
          </a:xfrm>
        </p:spPr>
        <p:txBody>
          <a:bodyPr wrap="square" anchor="b">
            <a:spAutoFit/>
          </a:bodyPr>
          <a:lstStyle>
            <a:lvl1pPr algn="l">
              <a:spcBef>
                <a:spcPts val="0"/>
              </a:spcBef>
              <a:defRPr lang="de-DE" sz="2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160190" y="-3810"/>
            <a:ext cx="4036498" cy="120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2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23984" y="568427"/>
            <a:ext cx="7735278" cy="307777"/>
          </a:xfrm>
        </p:spPr>
        <p:txBody>
          <a:bodyPr/>
          <a:lstStyle>
            <a:lvl1pPr>
              <a:defRPr>
                <a:solidFill>
                  <a:srgbClr val="00759D"/>
                </a:solidFill>
              </a:defRPr>
            </a:lvl1pPr>
          </a:lstStyle>
          <a:p>
            <a:r>
              <a:rPr lang="en-GB" sz="2000" b="1" dirty="0">
                <a:solidFill>
                  <a:srgbClr val="003E6F"/>
                </a:solidFill>
              </a:rPr>
              <a:t>Agenda</a:t>
            </a:r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23985" y="1529835"/>
            <a:ext cx="258084" cy="492443"/>
          </a:xfrm>
        </p:spPr>
        <p:txBody>
          <a:bodyPr wrap="none">
            <a:spAutoFit/>
          </a:bodyPr>
          <a:lstStyle>
            <a:lvl1pPr marL="0" indent="0">
              <a:spcBef>
                <a:spcPts val="1600"/>
              </a:spcBef>
              <a:buNone/>
              <a:defRPr sz="3200">
                <a:solidFill>
                  <a:srgbClr val="00759D"/>
                </a:solidFill>
              </a:defRPr>
            </a:lvl1pPr>
          </a:lstStyle>
          <a:p>
            <a:pPr marL="0" indent="0">
              <a:spcBef>
                <a:spcPts val="1600"/>
              </a:spcBef>
              <a:buNone/>
            </a:pPr>
            <a:r>
              <a:rPr lang="de-DE" b="1" dirty="0">
                <a:solidFill>
                  <a:srgbClr val="008AD2"/>
                </a:solidFill>
              </a:rPr>
              <a:t>1</a:t>
            </a:r>
            <a:endParaRPr lang="de-DE" dirty="0">
              <a:solidFill>
                <a:srgbClr val="008AD2"/>
              </a:solidFill>
            </a:endParaRPr>
          </a:p>
        </p:txBody>
      </p:sp>
      <p:sp>
        <p:nvSpPr>
          <p:cNvPr id="22" name="Textplatzhalter 20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983651" y="1664807"/>
            <a:ext cx="10784364" cy="307777"/>
          </a:xfrm>
        </p:spPr>
        <p:txBody>
          <a:bodyPr wrap="square">
            <a:noAutofit/>
          </a:bodyPr>
          <a:lstStyle>
            <a:lvl1pPr marL="0" indent="0" algn="l">
              <a:spcBef>
                <a:spcPts val="1600"/>
              </a:spcBef>
              <a:buNone/>
              <a:defRPr lang="de-DE" sz="2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spcBef>
                <a:spcPts val="1600"/>
              </a:spcBef>
              <a:buNone/>
            </a:pPr>
            <a:r>
              <a:rPr lang="de-DE" sz="2000" dirty="0" err="1">
                <a:solidFill>
                  <a:srgbClr val="003E6F"/>
                </a:solidFill>
              </a:rPr>
              <a:t>Lorem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ipsum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dolor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sit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amet</a:t>
            </a:r>
            <a:r>
              <a:rPr lang="de-DE" sz="2000" dirty="0">
                <a:solidFill>
                  <a:srgbClr val="003E6F"/>
                </a:solidFill>
              </a:rPr>
              <a:t>, </a:t>
            </a:r>
            <a:r>
              <a:rPr lang="de-DE" sz="2000" dirty="0" err="1">
                <a:solidFill>
                  <a:srgbClr val="003E6F"/>
                </a:solidFill>
              </a:rPr>
              <a:t>consectetuer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adipiscing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elit</a:t>
            </a:r>
            <a:r>
              <a:rPr lang="de-DE" sz="2000" dirty="0">
                <a:solidFill>
                  <a:srgbClr val="003E6F"/>
                </a:solidFill>
              </a:rPr>
              <a:t>. </a:t>
            </a:r>
          </a:p>
        </p:txBody>
      </p:sp>
      <p:sp>
        <p:nvSpPr>
          <p:cNvPr id="25" name="Textplatzhalter 20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23985" y="2267760"/>
            <a:ext cx="258084" cy="492443"/>
          </a:xfrm>
        </p:spPr>
        <p:txBody>
          <a:bodyPr wrap="none">
            <a:spAutoFit/>
          </a:bodyPr>
          <a:lstStyle>
            <a:lvl1pPr marL="0" indent="0">
              <a:spcBef>
                <a:spcPts val="1600"/>
              </a:spcBef>
              <a:buNone/>
              <a:defRPr sz="3200">
                <a:solidFill>
                  <a:srgbClr val="00759D"/>
                </a:solidFill>
              </a:defRPr>
            </a:lvl1pPr>
          </a:lstStyle>
          <a:p>
            <a:pPr marL="0" indent="0">
              <a:spcBef>
                <a:spcPts val="1600"/>
              </a:spcBef>
              <a:buNone/>
            </a:pPr>
            <a:r>
              <a:rPr lang="de-DE" b="1" dirty="0">
                <a:solidFill>
                  <a:srgbClr val="008AD2"/>
                </a:solidFill>
              </a:rPr>
              <a:t>2</a:t>
            </a:r>
            <a:endParaRPr lang="de-DE" dirty="0">
              <a:solidFill>
                <a:srgbClr val="008AD2"/>
              </a:solidFill>
            </a:endParaRPr>
          </a:p>
        </p:txBody>
      </p:sp>
      <p:sp>
        <p:nvSpPr>
          <p:cNvPr id="26" name="Textplatzhalter 20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83651" y="2402731"/>
            <a:ext cx="10784364" cy="307777"/>
          </a:xfrm>
        </p:spPr>
        <p:txBody>
          <a:bodyPr wrap="square">
            <a:noAutofit/>
          </a:bodyPr>
          <a:lstStyle>
            <a:lvl1pPr marL="0" indent="0" algn="l">
              <a:spcBef>
                <a:spcPts val="1600"/>
              </a:spcBef>
              <a:buNone/>
              <a:defRPr lang="de-DE" sz="2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spcBef>
                <a:spcPts val="1600"/>
              </a:spcBef>
              <a:buNone/>
            </a:pPr>
            <a:r>
              <a:rPr lang="de-DE" sz="2000" dirty="0" err="1">
                <a:solidFill>
                  <a:srgbClr val="003E6F"/>
                </a:solidFill>
              </a:rPr>
              <a:t>Lorem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ipsum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dolor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sit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amet</a:t>
            </a:r>
            <a:r>
              <a:rPr lang="de-DE" sz="2000" dirty="0">
                <a:solidFill>
                  <a:srgbClr val="003E6F"/>
                </a:solidFill>
              </a:rPr>
              <a:t>, </a:t>
            </a:r>
            <a:r>
              <a:rPr lang="de-DE" sz="2000" dirty="0" err="1">
                <a:solidFill>
                  <a:srgbClr val="003E6F"/>
                </a:solidFill>
              </a:rPr>
              <a:t>consectetuer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adipiscing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elit</a:t>
            </a:r>
            <a:r>
              <a:rPr lang="de-DE" sz="2000" dirty="0">
                <a:solidFill>
                  <a:srgbClr val="003E6F"/>
                </a:solidFill>
              </a:rPr>
              <a:t>. </a:t>
            </a:r>
          </a:p>
        </p:txBody>
      </p:sp>
      <p:sp>
        <p:nvSpPr>
          <p:cNvPr id="27" name="Textplatzhalter 20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23985" y="3005684"/>
            <a:ext cx="258084" cy="492443"/>
          </a:xfrm>
        </p:spPr>
        <p:txBody>
          <a:bodyPr wrap="none">
            <a:spAutoFit/>
          </a:bodyPr>
          <a:lstStyle>
            <a:lvl1pPr marL="0" indent="0">
              <a:spcBef>
                <a:spcPts val="1600"/>
              </a:spcBef>
              <a:buNone/>
              <a:defRPr sz="3200">
                <a:solidFill>
                  <a:schemeClr val="accent2"/>
                </a:solidFill>
              </a:defRPr>
            </a:lvl1pPr>
          </a:lstStyle>
          <a:p>
            <a:pPr marL="0" indent="0">
              <a:spcBef>
                <a:spcPts val="1600"/>
              </a:spcBef>
              <a:buNone/>
            </a:pPr>
            <a:r>
              <a:rPr lang="de-DE" b="1" dirty="0">
                <a:solidFill>
                  <a:srgbClr val="008AD2"/>
                </a:solidFill>
              </a:rPr>
              <a:t>3</a:t>
            </a:r>
            <a:endParaRPr lang="de-DE" dirty="0">
              <a:solidFill>
                <a:srgbClr val="008AD2"/>
              </a:solidFill>
            </a:endParaRPr>
          </a:p>
        </p:txBody>
      </p:sp>
      <p:sp>
        <p:nvSpPr>
          <p:cNvPr id="28" name="Textplatzhalter 20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983651" y="3140655"/>
            <a:ext cx="10784364" cy="307777"/>
          </a:xfrm>
        </p:spPr>
        <p:txBody>
          <a:bodyPr wrap="square">
            <a:noAutofit/>
          </a:bodyPr>
          <a:lstStyle>
            <a:lvl1pPr marL="0" indent="0" algn="l">
              <a:spcBef>
                <a:spcPts val="1600"/>
              </a:spcBef>
              <a:buNone/>
              <a:defRPr lang="de-DE" sz="2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spcBef>
                <a:spcPts val="1600"/>
              </a:spcBef>
              <a:buNone/>
            </a:pPr>
            <a:r>
              <a:rPr lang="de-DE" sz="2000" dirty="0" err="1">
                <a:solidFill>
                  <a:srgbClr val="003E6F"/>
                </a:solidFill>
              </a:rPr>
              <a:t>Lorem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ipsum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dolor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sit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amet</a:t>
            </a:r>
            <a:r>
              <a:rPr lang="de-DE" sz="2000" dirty="0">
                <a:solidFill>
                  <a:srgbClr val="003E6F"/>
                </a:solidFill>
              </a:rPr>
              <a:t>, </a:t>
            </a:r>
            <a:r>
              <a:rPr lang="de-DE" sz="2000" dirty="0" err="1">
                <a:solidFill>
                  <a:srgbClr val="003E6F"/>
                </a:solidFill>
              </a:rPr>
              <a:t>consectetuer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adipiscing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elit</a:t>
            </a:r>
            <a:r>
              <a:rPr lang="de-DE" sz="2000" dirty="0">
                <a:solidFill>
                  <a:srgbClr val="003E6F"/>
                </a:solidFill>
              </a:rPr>
              <a:t>. </a:t>
            </a:r>
          </a:p>
        </p:txBody>
      </p:sp>
      <p:sp>
        <p:nvSpPr>
          <p:cNvPr id="29" name="Textplatzhalter 20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23985" y="3743608"/>
            <a:ext cx="258084" cy="492443"/>
          </a:xfrm>
        </p:spPr>
        <p:txBody>
          <a:bodyPr wrap="none">
            <a:spAutoFit/>
          </a:bodyPr>
          <a:lstStyle>
            <a:lvl1pPr marL="0" indent="0">
              <a:spcBef>
                <a:spcPts val="1600"/>
              </a:spcBef>
              <a:buNone/>
              <a:defRPr sz="3200">
                <a:solidFill>
                  <a:schemeClr val="accent2"/>
                </a:solidFill>
              </a:defRPr>
            </a:lvl1pPr>
          </a:lstStyle>
          <a:p>
            <a:pPr marL="0" indent="0">
              <a:spcBef>
                <a:spcPts val="1600"/>
              </a:spcBef>
              <a:buNone/>
            </a:pPr>
            <a:r>
              <a:rPr lang="de-DE" b="1" dirty="0">
                <a:solidFill>
                  <a:srgbClr val="008AD2"/>
                </a:solidFill>
              </a:rPr>
              <a:t>4</a:t>
            </a:r>
            <a:endParaRPr lang="de-DE" dirty="0">
              <a:solidFill>
                <a:srgbClr val="008AD2"/>
              </a:solidFill>
            </a:endParaRPr>
          </a:p>
        </p:txBody>
      </p:sp>
      <p:sp>
        <p:nvSpPr>
          <p:cNvPr id="30" name="Textplatzhalter 20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983651" y="3878576"/>
            <a:ext cx="10784364" cy="307777"/>
          </a:xfrm>
        </p:spPr>
        <p:txBody>
          <a:bodyPr wrap="square">
            <a:noAutofit/>
          </a:bodyPr>
          <a:lstStyle>
            <a:lvl1pPr marL="0" indent="0" algn="l">
              <a:spcBef>
                <a:spcPts val="1600"/>
              </a:spcBef>
              <a:buNone/>
              <a:defRPr lang="de-DE" sz="2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spcBef>
                <a:spcPts val="1600"/>
              </a:spcBef>
              <a:buNone/>
            </a:pPr>
            <a:r>
              <a:rPr lang="de-DE" sz="2000" dirty="0" err="1">
                <a:solidFill>
                  <a:srgbClr val="003E6F"/>
                </a:solidFill>
              </a:rPr>
              <a:t>Lorem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ipsum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dolor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sit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amet</a:t>
            </a:r>
            <a:r>
              <a:rPr lang="de-DE" sz="2000" dirty="0">
                <a:solidFill>
                  <a:srgbClr val="003E6F"/>
                </a:solidFill>
              </a:rPr>
              <a:t>, </a:t>
            </a:r>
            <a:r>
              <a:rPr lang="de-DE" sz="2000" dirty="0" err="1">
                <a:solidFill>
                  <a:srgbClr val="003E6F"/>
                </a:solidFill>
              </a:rPr>
              <a:t>consectetuer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adipiscing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elit</a:t>
            </a:r>
            <a:r>
              <a:rPr lang="de-DE" sz="2000" dirty="0">
                <a:solidFill>
                  <a:srgbClr val="003E6F"/>
                </a:solidFill>
              </a:rPr>
              <a:t>. </a:t>
            </a:r>
          </a:p>
        </p:txBody>
      </p:sp>
      <p:sp>
        <p:nvSpPr>
          <p:cNvPr id="31" name="Textplatzhalter 20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23985" y="4481532"/>
            <a:ext cx="258084" cy="492443"/>
          </a:xfrm>
        </p:spPr>
        <p:txBody>
          <a:bodyPr wrap="none">
            <a:spAutoFit/>
          </a:bodyPr>
          <a:lstStyle>
            <a:lvl1pPr marL="0" indent="0">
              <a:spcBef>
                <a:spcPts val="1600"/>
              </a:spcBef>
              <a:buNone/>
              <a:defRPr sz="3200">
                <a:solidFill>
                  <a:schemeClr val="accent2"/>
                </a:solidFill>
              </a:defRPr>
            </a:lvl1pPr>
          </a:lstStyle>
          <a:p>
            <a:pPr marL="0" indent="0">
              <a:spcBef>
                <a:spcPts val="1600"/>
              </a:spcBef>
              <a:buNone/>
            </a:pPr>
            <a:r>
              <a:rPr lang="de-DE" b="1" dirty="0">
                <a:solidFill>
                  <a:srgbClr val="008AD2"/>
                </a:solidFill>
              </a:rPr>
              <a:t>5</a:t>
            </a:r>
            <a:endParaRPr lang="de-DE" dirty="0">
              <a:solidFill>
                <a:srgbClr val="008AD2"/>
              </a:solidFill>
            </a:endParaRPr>
          </a:p>
        </p:txBody>
      </p:sp>
      <p:sp>
        <p:nvSpPr>
          <p:cNvPr id="32" name="Textplatzhalter 20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983651" y="4616503"/>
            <a:ext cx="10784364" cy="307777"/>
          </a:xfrm>
        </p:spPr>
        <p:txBody>
          <a:bodyPr wrap="square">
            <a:noAutofit/>
          </a:bodyPr>
          <a:lstStyle>
            <a:lvl1pPr marL="0" indent="0" algn="l">
              <a:spcBef>
                <a:spcPts val="1600"/>
              </a:spcBef>
              <a:buNone/>
              <a:defRPr lang="de-DE" sz="2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spcBef>
                <a:spcPts val="1600"/>
              </a:spcBef>
              <a:buNone/>
            </a:pPr>
            <a:r>
              <a:rPr lang="de-DE" sz="2000" dirty="0" err="1">
                <a:solidFill>
                  <a:srgbClr val="003E6F"/>
                </a:solidFill>
              </a:rPr>
              <a:t>Lorem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ipsum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dolor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sit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amet</a:t>
            </a:r>
            <a:r>
              <a:rPr lang="de-DE" sz="2000" dirty="0">
                <a:solidFill>
                  <a:srgbClr val="003E6F"/>
                </a:solidFill>
              </a:rPr>
              <a:t>, </a:t>
            </a:r>
            <a:r>
              <a:rPr lang="de-DE" sz="2000" dirty="0" err="1">
                <a:solidFill>
                  <a:srgbClr val="003E6F"/>
                </a:solidFill>
              </a:rPr>
              <a:t>consectetuer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adipiscing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elit</a:t>
            </a:r>
            <a:r>
              <a:rPr lang="de-DE" sz="2000" dirty="0">
                <a:solidFill>
                  <a:srgbClr val="003E6F"/>
                </a:solidFill>
              </a:rPr>
              <a:t>. </a:t>
            </a:r>
          </a:p>
        </p:txBody>
      </p:sp>
      <p:sp>
        <p:nvSpPr>
          <p:cNvPr id="33" name="Textplatzhalter 20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23985" y="5219454"/>
            <a:ext cx="258084" cy="492443"/>
          </a:xfrm>
        </p:spPr>
        <p:txBody>
          <a:bodyPr wrap="none">
            <a:spAutoFit/>
          </a:bodyPr>
          <a:lstStyle>
            <a:lvl1pPr marL="0" indent="0">
              <a:spcBef>
                <a:spcPts val="1600"/>
              </a:spcBef>
              <a:buNone/>
              <a:defRPr sz="3200">
                <a:solidFill>
                  <a:schemeClr val="accent2"/>
                </a:solidFill>
              </a:defRPr>
            </a:lvl1pPr>
          </a:lstStyle>
          <a:p>
            <a:pPr marL="0" indent="0">
              <a:spcBef>
                <a:spcPts val="1600"/>
              </a:spcBef>
              <a:buNone/>
            </a:pPr>
            <a:r>
              <a:rPr lang="de-DE" b="1" dirty="0">
                <a:solidFill>
                  <a:srgbClr val="008AD2"/>
                </a:solidFill>
              </a:rPr>
              <a:t>6</a:t>
            </a:r>
            <a:endParaRPr lang="de-DE" dirty="0">
              <a:solidFill>
                <a:srgbClr val="008AD2"/>
              </a:solidFill>
            </a:endParaRPr>
          </a:p>
        </p:txBody>
      </p:sp>
      <p:sp>
        <p:nvSpPr>
          <p:cNvPr id="34" name="Textplatzhalter 20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983651" y="5354425"/>
            <a:ext cx="10784364" cy="307777"/>
          </a:xfrm>
        </p:spPr>
        <p:txBody>
          <a:bodyPr wrap="square">
            <a:noAutofit/>
          </a:bodyPr>
          <a:lstStyle>
            <a:lvl1pPr marL="0" indent="0" algn="l">
              <a:spcBef>
                <a:spcPts val="1600"/>
              </a:spcBef>
              <a:buNone/>
              <a:defRPr lang="de-DE" sz="2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spcBef>
                <a:spcPts val="1600"/>
              </a:spcBef>
              <a:buNone/>
            </a:pPr>
            <a:r>
              <a:rPr lang="de-DE" sz="2000" dirty="0" err="1">
                <a:solidFill>
                  <a:srgbClr val="003E6F"/>
                </a:solidFill>
              </a:rPr>
              <a:t>Lorem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ipsum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dolor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sit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amet</a:t>
            </a:r>
            <a:r>
              <a:rPr lang="de-DE" sz="2000" dirty="0">
                <a:solidFill>
                  <a:srgbClr val="003E6F"/>
                </a:solidFill>
              </a:rPr>
              <a:t>, </a:t>
            </a:r>
            <a:r>
              <a:rPr lang="de-DE" sz="2000" dirty="0" err="1">
                <a:solidFill>
                  <a:srgbClr val="003E6F"/>
                </a:solidFill>
              </a:rPr>
              <a:t>consectetuer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adipiscing</a:t>
            </a:r>
            <a:r>
              <a:rPr lang="de-DE" sz="2000" dirty="0">
                <a:solidFill>
                  <a:srgbClr val="003E6F"/>
                </a:solidFill>
              </a:rPr>
              <a:t> </a:t>
            </a:r>
            <a:r>
              <a:rPr lang="de-DE" sz="2000" dirty="0" err="1">
                <a:solidFill>
                  <a:srgbClr val="003E6F"/>
                </a:solidFill>
              </a:rPr>
              <a:t>elit</a:t>
            </a:r>
            <a:r>
              <a:rPr lang="de-DE" sz="2000" dirty="0">
                <a:solidFill>
                  <a:srgbClr val="003E6F"/>
                </a:solidFill>
              </a:rPr>
              <a:t>. </a:t>
            </a:r>
          </a:p>
        </p:txBody>
      </p:sp>
      <p:sp>
        <p:nvSpPr>
          <p:cNvPr id="35" name="Rechteck 34"/>
          <p:cNvSpPr/>
          <p:nvPr userDrawn="1"/>
        </p:nvSpPr>
        <p:spPr bwMode="gray">
          <a:xfrm>
            <a:off x="0" y="6345238"/>
            <a:ext cx="12192000" cy="512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7" name="Bild 5" descr="150129-Eckelement_Kulturamt-v03_D_Blau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5400" y="0"/>
            <a:ext cx="3276600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30581704"/>
              </p:ext>
            </p:extLst>
          </p:nvPr>
        </p:nvGraphicFramePr>
        <p:xfrm>
          <a:off x="1956" y="1591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87" imgH="287" progId="TCLayout.ActiveDocument.1">
                  <p:embed/>
                </p:oleObj>
              </mc:Choice>
              <mc:Fallback>
                <p:oleObj name="think-cell Folie" r:id="rId3" imgW="287" imgH="28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6" y="1591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hteck 34"/>
          <p:cNvSpPr/>
          <p:nvPr userDrawn="1"/>
        </p:nvSpPr>
        <p:spPr bwMode="gray">
          <a:xfrm>
            <a:off x="0" y="6345238"/>
            <a:ext cx="12192000" cy="512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9" name="Textplatzhalter 2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23987" y="3010888"/>
            <a:ext cx="708527" cy="1354217"/>
          </a:xfrm>
        </p:spPr>
        <p:txBody>
          <a:bodyPr wrap="none">
            <a:spAutoFit/>
          </a:bodyPr>
          <a:lstStyle>
            <a:lvl1pPr marL="0" indent="0">
              <a:spcBef>
                <a:spcPts val="1600"/>
              </a:spcBef>
              <a:buNone/>
              <a:defRPr sz="8800">
                <a:solidFill>
                  <a:schemeClr val="accent2"/>
                </a:solidFill>
              </a:defRPr>
            </a:lvl1pPr>
          </a:lstStyle>
          <a:p>
            <a:pPr marL="0" indent="0">
              <a:spcBef>
                <a:spcPts val="1600"/>
              </a:spcBef>
              <a:buNone/>
            </a:pPr>
            <a:r>
              <a:rPr lang="de-DE" sz="8800" b="1" dirty="0">
                <a:solidFill>
                  <a:srgbClr val="008AD2"/>
                </a:solidFill>
              </a:rPr>
              <a:t>1</a:t>
            </a:r>
            <a:endParaRPr lang="de-DE" sz="8800" dirty="0">
              <a:solidFill>
                <a:srgbClr val="008AD2"/>
              </a:solidFill>
            </a:endParaRPr>
          </a:p>
        </p:txBody>
      </p:sp>
      <p:pic>
        <p:nvPicPr>
          <p:cNvPr id="7" name="Bild 5" descr="150129-Eckelement_Kulturamt-v03_D_Blau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5400" y="0"/>
            <a:ext cx="3276600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1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423984" y="1501741"/>
            <a:ext cx="11342478" cy="1885131"/>
          </a:xfrm>
        </p:spPr>
        <p:txBody>
          <a:bodyPr/>
          <a:lstStyle>
            <a:lvl3pPr>
              <a:buClr>
                <a:schemeClr val="tx2"/>
              </a:buClr>
              <a:defRPr/>
            </a:lvl3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Augsburg  |  September 2015  |  Abteilung  |  Präsentationstitel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GB"/>
              <a:t>Seite </a:t>
            </a:r>
            <a:fld id="{3A93053D-D83D-4FF9-9E8E-3712D2573D75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 bwMode="gray">
          <a:xfrm>
            <a:off x="423987" y="908723"/>
            <a:ext cx="11344031" cy="307777"/>
          </a:xfrm>
        </p:spPr>
        <p:txBody>
          <a:bodyPr/>
          <a:lstStyle>
            <a:lvl1pPr>
              <a:spcBef>
                <a:spcPts val="0"/>
              </a:spcBef>
              <a:defRPr sz="2000" b="0">
                <a:solidFill>
                  <a:srgbClr val="008AD2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25092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5865610"/>
              </p:ext>
            </p:extLst>
          </p:nvPr>
        </p:nvGraphicFramePr>
        <p:xfrm>
          <a:off x="1956" y="1591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87" imgH="287" progId="TCLayout.ActiveDocument.1">
                  <p:embed/>
                </p:oleObj>
              </mc:Choice>
              <mc:Fallback>
                <p:oleObj name="think-cell Folie" r:id="rId3" imgW="287" imgH="28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6" y="1591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423985" y="1501740"/>
            <a:ext cx="5584094" cy="1885131"/>
          </a:xfrm>
        </p:spPr>
        <p:txBody>
          <a:bodyPr/>
          <a:lstStyle>
            <a:lvl3pPr>
              <a:buClr>
                <a:schemeClr val="tx2"/>
              </a:buClr>
              <a:defRPr/>
            </a:lvl3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Augsburg  |  September 2015  |  Abteilung  |  Präsentationstitel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GB"/>
              <a:t>Seite </a:t>
            </a:r>
            <a:fld id="{3A93053D-D83D-4FF9-9E8E-3712D2573D75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 bwMode="gray">
          <a:xfrm>
            <a:off x="423987" y="908723"/>
            <a:ext cx="11344031" cy="307777"/>
          </a:xfrm>
        </p:spPr>
        <p:txBody>
          <a:bodyPr/>
          <a:lstStyle>
            <a:lvl1pPr>
              <a:spcBef>
                <a:spcPts val="0"/>
              </a:spcBef>
              <a:defRPr sz="2000" b="0">
                <a:solidFill>
                  <a:srgbClr val="008AD2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4"/>
          </p:nvPr>
        </p:nvSpPr>
        <p:spPr bwMode="gray">
          <a:xfrm>
            <a:off x="6183921" y="1501740"/>
            <a:ext cx="5584094" cy="1885131"/>
          </a:xfrm>
        </p:spPr>
        <p:txBody>
          <a:bodyPr/>
          <a:lstStyle>
            <a:lvl3pPr>
              <a:buClr>
                <a:schemeClr val="tx2"/>
              </a:buClr>
              <a:defRPr/>
            </a:lvl3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90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423985" y="1501740"/>
            <a:ext cx="5584094" cy="1885131"/>
          </a:xfrm>
        </p:spPr>
        <p:txBody>
          <a:bodyPr/>
          <a:lstStyle>
            <a:lvl3pPr>
              <a:buClr>
                <a:schemeClr val="tx2"/>
              </a:buClr>
              <a:defRPr/>
            </a:lvl3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Augsburg  |  September 2015  |  Abteilung  |  Präsentationstitel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GB"/>
              <a:t>Seite </a:t>
            </a:r>
            <a:fld id="{3A93053D-D83D-4FF9-9E8E-3712D2573D75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 bwMode="gray">
          <a:xfrm>
            <a:off x="423987" y="908723"/>
            <a:ext cx="11344031" cy="307777"/>
          </a:xfrm>
        </p:spPr>
        <p:txBody>
          <a:bodyPr/>
          <a:lstStyle>
            <a:lvl1pPr>
              <a:spcBef>
                <a:spcPts val="0"/>
              </a:spcBef>
              <a:defRPr sz="2000" b="0">
                <a:solidFill>
                  <a:srgbClr val="008AD2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 bwMode="gray">
          <a:xfrm>
            <a:off x="6183924" y="1557338"/>
            <a:ext cx="5584092" cy="4752000"/>
          </a:xfrm>
          <a:solidFill>
            <a:schemeClr val="bg1">
              <a:lumMod val="75000"/>
            </a:schemeClr>
          </a:solidFill>
        </p:spPr>
        <p:txBody>
          <a:bodyPr lIns="108000" tIns="72000" rIns="108000" bIns="72000"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4588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44975724"/>
              </p:ext>
            </p:extLst>
          </p:nvPr>
        </p:nvGraphicFramePr>
        <p:xfrm>
          <a:off x="1956" y="1591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87" imgH="287" progId="TCLayout.ActiveDocument.1">
                  <p:embed/>
                </p:oleObj>
              </mc:Choice>
              <mc:Fallback>
                <p:oleObj name="think-cell Folie" r:id="rId3" imgW="287" imgH="28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6" y="1591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iagrammplatzhalter 7"/>
          <p:cNvSpPr>
            <a:spLocks noGrp="1"/>
          </p:cNvSpPr>
          <p:nvPr>
            <p:ph type="chart" sz="quarter" idx="15"/>
          </p:nvPr>
        </p:nvSpPr>
        <p:spPr bwMode="gray">
          <a:xfrm>
            <a:off x="6183924" y="1557338"/>
            <a:ext cx="5584092" cy="4752000"/>
          </a:xfrm>
          <a:solidFill>
            <a:schemeClr val="bg1">
              <a:lumMod val="75000"/>
            </a:schemeClr>
          </a:solidFill>
        </p:spPr>
        <p:txBody>
          <a:bodyPr lIns="108000" tIns="72000" rIns="108000" bIns="72000">
            <a:noAutofit/>
          </a:bodyPr>
          <a:lstStyle>
            <a:lvl1pPr>
              <a:defRPr b="0"/>
            </a:lvl1pPr>
          </a:lstStyle>
          <a:p>
            <a:r>
              <a:rPr lang="de-DE"/>
              <a:t>Diagramm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423985" y="1501740"/>
            <a:ext cx="5584094" cy="1885131"/>
          </a:xfrm>
        </p:spPr>
        <p:txBody>
          <a:bodyPr/>
          <a:lstStyle>
            <a:lvl3pPr>
              <a:buClr>
                <a:schemeClr val="tx2"/>
              </a:buClr>
              <a:defRPr/>
            </a:lvl3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Augsburg  |  September 2015  |  Abteilung  |  Präsentationstitel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GB"/>
              <a:t>Seite </a:t>
            </a:r>
            <a:fld id="{3A93053D-D83D-4FF9-9E8E-3712D2573D75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 bwMode="gray">
          <a:xfrm>
            <a:off x="423987" y="908723"/>
            <a:ext cx="11344031" cy="307777"/>
          </a:xfrm>
        </p:spPr>
        <p:txBody>
          <a:bodyPr/>
          <a:lstStyle>
            <a:lvl1pPr>
              <a:spcBef>
                <a:spcPts val="0"/>
              </a:spcBef>
              <a:defRPr sz="2000" b="0">
                <a:solidFill>
                  <a:srgbClr val="008AD2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81381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 ganz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Augsburg  |  September 2015  |  Abteilung  |  Präsentationstitel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GB"/>
              <a:t>Seite </a:t>
            </a:r>
            <a:fld id="{3A93053D-D83D-4FF9-9E8E-3712D2573D75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 bwMode="gray">
          <a:xfrm>
            <a:off x="423987" y="908723"/>
            <a:ext cx="11344031" cy="307777"/>
          </a:xfrm>
        </p:spPr>
        <p:txBody>
          <a:bodyPr/>
          <a:lstStyle>
            <a:lvl1pPr>
              <a:spcBef>
                <a:spcPts val="0"/>
              </a:spcBef>
              <a:defRPr sz="2000" b="0">
                <a:solidFill>
                  <a:srgbClr val="008AD2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 bwMode="gray">
          <a:xfrm>
            <a:off x="423987" y="1557338"/>
            <a:ext cx="11344031" cy="4752000"/>
          </a:xfrm>
          <a:solidFill>
            <a:schemeClr val="bg1">
              <a:lumMod val="75000"/>
            </a:schemeClr>
          </a:solidFill>
        </p:spPr>
        <p:txBody>
          <a:bodyPr lIns="108000" tIns="72000" rIns="108000" bIns="72000"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439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3585403"/>
              </p:ext>
            </p:extLst>
          </p:nvPr>
        </p:nvGraphicFramePr>
        <p:xfrm>
          <a:off x="1956" y="1591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87" imgH="287" progId="TCLayout.ActiveDocument.1">
                  <p:embed/>
                </p:oleObj>
              </mc:Choice>
              <mc:Fallback>
                <p:oleObj name="think-cell Folie" r:id="rId3" imgW="287" imgH="28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6" y="1591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/>
          <p:cNvSpPr/>
          <p:nvPr userDrawn="1"/>
        </p:nvSpPr>
        <p:spPr>
          <a:xfrm>
            <a:off x="1775075" y="1448782"/>
            <a:ext cx="8641855" cy="3744419"/>
          </a:xfrm>
          <a:prstGeom prst="rect">
            <a:avLst/>
          </a:prstGeom>
          <a:solidFill>
            <a:srgbClr val="007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400" indent="-266400" algn="ctr">
              <a:spcBef>
                <a:spcPts val="90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de-DE" sz="1800"/>
          </a:p>
        </p:txBody>
      </p:sp>
      <p:sp>
        <p:nvSpPr>
          <p:cNvPr id="19" name="Rechteck 18"/>
          <p:cNvSpPr/>
          <p:nvPr userDrawn="1"/>
        </p:nvSpPr>
        <p:spPr bwMode="gray">
          <a:xfrm>
            <a:off x="0" y="6165304"/>
            <a:ext cx="12192000" cy="6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285115" y="1808822"/>
            <a:ext cx="7621770" cy="276999"/>
          </a:xfrm>
        </p:spPr>
        <p:txBody>
          <a:bodyPr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Vorname, Name</a:t>
            </a:r>
          </a:p>
        </p:txBody>
      </p:sp>
      <p:sp>
        <p:nvSpPr>
          <p:cNvPr id="22" name="Textplatzhalter 20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285115" y="2074966"/>
            <a:ext cx="7621770" cy="276999"/>
          </a:xfrm>
        </p:spPr>
        <p:txBody>
          <a:bodyPr/>
          <a:lstStyle>
            <a:lvl1pPr>
              <a:spcBef>
                <a:spcPts val="0"/>
              </a:spcBef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Postiion</a:t>
            </a:r>
          </a:p>
        </p:txBody>
      </p:sp>
      <p:sp>
        <p:nvSpPr>
          <p:cNvPr id="17" name="Textplatzhalter 20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349352" y="2569420"/>
            <a:ext cx="6557538" cy="276999"/>
          </a:xfrm>
        </p:spPr>
        <p:txBody>
          <a:bodyPr/>
          <a:lstStyle>
            <a:lvl1pPr>
              <a:spcBef>
                <a:spcPts val="0"/>
              </a:spcBef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Nummer</a:t>
            </a:r>
          </a:p>
        </p:txBody>
      </p:sp>
      <p:sp>
        <p:nvSpPr>
          <p:cNvPr id="20" name="Textplatzhalter 20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349352" y="2843809"/>
            <a:ext cx="6557538" cy="276999"/>
          </a:xfrm>
        </p:spPr>
        <p:txBody>
          <a:bodyPr/>
          <a:lstStyle>
            <a:lvl1pPr>
              <a:spcBef>
                <a:spcPts val="0"/>
              </a:spcBef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Nummer</a:t>
            </a:r>
          </a:p>
        </p:txBody>
      </p:sp>
      <p:sp>
        <p:nvSpPr>
          <p:cNvPr id="28" name="Textplatzhalter 20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349352" y="3118199"/>
            <a:ext cx="6557538" cy="276999"/>
          </a:xfrm>
        </p:spPr>
        <p:txBody>
          <a:bodyPr/>
          <a:lstStyle>
            <a:lvl1pPr>
              <a:spcBef>
                <a:spcPts val="0"/>
              </a:spcBef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xxx@augsburg.de</a:t>
            </a:r>
          </a:p>
        </p:txBody>
      </p:sp>
      <p:sp>
        <p:nvSpPr>
          <p:cNvPr id="29" name="Textplatzhalter 20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348619" y="4007381"/>
            <a:ext cx="6558267" cy="276999"/>
          </a:xfrm>
        </p:spPr>
        <p:txBody>
          <a:bodyPr/>
          <a:lstStyle>
            <a:lvl1pPr algn="r">
              <a:spcBef>
                <a:spcPts val="0"/>
              </a:spcBef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Straße XX</a:t>
            </a:r>
          </a:p>
        </p:txBody>
      </p:sp>
      <p:sp>
        <p:nvSpPr>
          <p:cNvPr id="30" name="Textplatzhalter 20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3348619" y="4281771"/>
            <a:ext cx="6558267" cy="276999"/>
          </a:xfrm>
        </p:spPr>
        <p:txBody>
          <a:bodyPr/>
          <a:lstStyle>
            <a:lvl1pPr algn="r">
              <a:spcBef>
                <a:spcPts val="0"/>
              </a:spcBef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XXXXX Augsburg</a:t>
            </a:r>
          </a:p>
        </p:txBody>
      </p:sp>
      <p:sp>
        <p:nvSpPr>
          <p:cNvPr id="31" name="Textplatzhalter 20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2285115" y="2569420"/>
            <a:ext cx="974769" cy="276999"/>
          </a:xfrm>
        </p:spPr>
        <p:txBody>
          <a:bodyPr/>
          <a:lstStyle>
            <a:lvl1pPr>
              <a:spcBef>
                <a:spcPts val="0"/>
              </a:spcBef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Tel</a:t>
            </a:r>
          </a:p>
        </p:txBody>
      </p:sp>
      <p:sp>
        <p:nvSpPr>
          <p:cNvPr id="32" name="Textplatzhalter 20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2285115" y="2843809"/>
            <a:ext cx="974769" cy="276999"/>
          </a:xfrm>
        </p:spPr>
        <p:txBody>
          <a:bodyPr/>
          <a:lstStyle>
            <a:lvl1pPr>
              <a:spcBef>
                <a:spcPts val="0"/>
              </a:spcBef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Fax</a:t>
            </a:r>
          </a:p>
        </p:txBody>
      </p:sp>
      <p:sp>
        <p:nvSpPr>
          <p:cNvPr id="33" name="Textplatzhalter 20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2285115" y="3118199"/>
            <a:ext cx="974769" cy="276999"/>
          </a:xfrm>
        </p:spPr>
        <p:txBody>
          <a:bodyPr/>
          <a:lstStyle>
            <a:lvl1pPr>
              <a:spcBef>
                <a:spcPts val="0"/>
              </a:spcBef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E-Mail</a:t>
            </a:r>
          </a:p>
        </p:txBody>
      </p:sp>
      <p:sp>
        <p:nvSpPr>
          <p:cNvPr id="34" name="Textplatzhalter 20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348619" y="3732992"/>
            <a:ext cx="6558267" cy="276999"/>
          </a:xfrm>
        </p:spPr>
        <p:txBody>
          <a:bodyPr/>
          <a:lstStyle>
            <a:lvl1pPr algn="r">
              <a:spcBef>
                <a:spcPts val="0"/>
              </a:spcBef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Stadt Augsburg</a:t>
            </a:r>
          </a:p>
        </p:txBody>
      </p:sp>
      <p:sp>
        <p:nvSpPr>
          <p:cNvPr id="35" name="Textplatzhalter 20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348619" y="4556160"/>
            <a:ext cx="6558267" cy="276999"/>
          </a:xfrm>
        </p:spPr>
        <p:txBody>
          <a:bodyPr/>
          <a:lstStyle>
            <a:lvl1pPr algn="r">
              <a:spcBef>
                <a:spcPts val="0"/>
              </a:spcBef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www.augsburg.de</a:t>
            </a:r>
          </a:p>
        </p:txBody>
      </p:sp>
    </p:spTree>
    <p:extLst>
      <p:ext uri="{BB962C8B-B14F-4D97-AF65-F5344CB8AC3E}">
        <p14:creationId xmlns:p14="http://schemas.microsoft.com/office/powerpoint/2010/main" val="292264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3199317569"/>
              </p:ext>
            </p:extLst>
          </p:nvPr>
        </p:nvGraphicFramePr>
        <p:xfrm>
          <a:off x="1956" y="1591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3" imgW="287" imgH="287" progId="TCLayout.ActiveDocument.1">
                  <p:embed/>
                </p:oleObj>
              </mc:Choice>
              <mc:Fallback>
                <p:oleObj name="think-cell Folie" r:id="rId13" imgW="287" imgH="28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956" y="1591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423984" y="568427"/>
            <a:ext cx="11342478" cy="307777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423984" y="1501741"/>
            <a:ext cx="11342478" cy="18851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423985" y="6551476"/>
            <a:ext cx="979308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Augsburg  |  September 2015  |  Abteilung  |  Präsentationstitel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394324" y="6551476"/>
            <a:ext cx="1374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en-GB"/>
              <a:t>Seite </a:t>
            </a:r>
            <a:fld id="{3A93053D-D83D-4FF9-9E8E-3712D2573D75}" type="slidenum">
              <a:rPr lang="en-GB" smtClean="0"/>
              <a:pPr/>
              <a:t>‹Nr.›</a:t>
            </a:fld>
            <a:endParaRPr lang="en-GB"/>
          </a:p>
        </p:txBody>
      </p:sp>
      <p:cxnSp>
        <p:nvCxnSpPr>
          <p:cNvPr id="13" name="Gerade Verbindung 12"/>
          <p:cNvCxnSpPr/>
          <p:nvPr userDrawn="1"/>
        </p:nvCxnSpPr>
        <p:spPr bwMode="gray">
          <a:xfrm>
            <a:off x="423695" y="6453758"/>
            <a:ext cx="1134276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11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5" r:id="rId2"/>
    <p:sldLayoutId id="2147483686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8" r:id="rId9"/>
    <p:sldLayoutId id="2147483699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60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12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66700" indent="-266700" algn="l" defTabSz="914400" rtl="0" eaLnBrk="1" latinLnBrk="0" hangingPunct="1">
        <a:spcBef>
          <a:spcPts val="9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31813" indent="-265113" algn="l" defTabSz="914400" rtl="0" eaLnBrk="1" latinLnBrk="0" hangingPunct="1">
        <a:spcBef>
          <a:spcPts val="9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809625" indent="-266400" algn="l" defTabSz="914400" rtl="0" eaLnBrk="1" latinLnBrk="0" hangingPunct="1">
        <a:spcBef>
          <a:spcPts val="9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hyperlink" Target="https://view.genially.com/6932b6d6e90ec850a938e552/interactive-content-videogame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423986" y="2720539"/>
            <a:ext cx="11344030" cy="984885"/>
          </a:xfrm>
        </p:spPr>
        <p:txBody>
          <a:bodyPr/>
          <a:lstStyle/>
          <a:p>
            <a:r>
              <a:rPr lang="de-DE" dirty="0"/>
              <a:t>EU-Kommunikation und EU-Veranstaltungen </a:t>
            </a:r>
            <a:br>
              <a:rPr lang="de-DE" dirty="0"/>
            </a:br>
            <a:r>
              <a:rPr lang="de-DE" dirty="0"/>
              <a:t>in der Kommune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/>
        <p:txBody>
          <a:bodyPr/>
          <a:lstStyle/>
          <a:p>
            <a:r>
              <a:rPr lang="de-DE" dirty="0">
                <a:solidFill>
                  <a:schemeClr val="bg2"/>
                </a:solidFill>
              </a:rPr>
              <a:t>Best Practices und Austausch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 bwMode="gray"/>
        <p:txBody>
          <a:bodyPr/>
          <a:lstStyle/>
          <a:p>
            <a:r>
              <a:rPr lang="de-DE" dirty="0"/>
              <a:t>Augsburg  |  26.03.2026  |  Johannes Wessel-Bothe  |  Europe Direct Augsburg</a:t>
            </a:r>
          </a:p>
        </p:txBody>
      </p:sp>
    </p:spTree>
    <p:extLst>
      <p:ext uri="{BB962C8B-B14F-4D97-AF65-F5344CB8AC3E}">
        <p14:creationId xmlns:p14="http://schemas.microsoft.com/office/powerpoint/2010/main" val="147012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14062A-1DDA-8BB4-88B2-FF6C3B022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84" y="568427"/>
            <a:ext cx="11342478" cy="307777"/>
          </a:xfrm>
        </p:spPr>
        <p:txBody>
          <a:bodyPr wrap="square" anchor="b">
            <a:normAutofit/>
          </a:bodyPr>
          <a:lstStyle/>
          <a:p>
            <a:r>
              <a:rPr lang="de-DE" dirty="0"/>
              <a:t>Veranstaltungen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2941E9E-73BA-9161-7709-C5F7D12D1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4324" y="6551476"/>
            <a:ext cx="1374274" cy="153888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Seite </a:t>
            </a:r>
            <a:fld id="{3A93053D-D83D-4FF9-9E8E-3712D2573D75}" type="slidenum">
              <a:rPr lang="en-GB" smtClean="0"/>
              <a:pPr>
                <a:spcAft>
                  <a:spcPts val="600"/>
                </a:spcAft>
              </a:pPr>
              <a:t>9</a:t>
            </a:fld>
            <a:endParaRPr lang="en-GB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060EF29-811F-CE85-48A2-B437E1B269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987" y="908723"/>
            <a:ext cx="11344031" cy="307777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Europe after work</a:t>
            </a:r>
            <a:endParaRPr lang="de-DE"/>
          </a:p>
        </p:txBody>
      </p:sp>
      <p:pic>
        <p:nvPicPr>
          <p:cNvPr id="7" name="Inhaltsplatzhalter 6" descr="Ein Bild, das Kleidung, Schuhwerk, Szene, Frau enthält.&#10;&#10;KI-generierte Inhalte können fehlerhaft sein.">
            <a:extLst>
              <a:ext uri="{FF2B5EF4-FFF2-40B4-BE49-F238E27FC236}">
                <a16:creationId xmlns:a16="http://schemas.microsoft.com/office/drawing/2014/main" id="{3B6B521D-A7B9-9D97-1AFD-47E796DDDF2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3987" y="1557338"/>
            <a:ext cx="11344031" cy="4752000"/>
          </a:xfrm>
          <a:noFill/>
        </p:spPr>
      </p:pic>
    </p:spTree>
    <p:extLst>
      <p:ext uri="{BB962C8B-B14F-4D97-AF65-F5344CB8AC3E}">
        <p14:creationId xmlns:p14="http://schemas.microsoft.com/office/powerpoint/2010/main" val="62343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1005FB-F4B4-98A1-6942-E2513531A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84" y="568427"/>
            <a:ext cx="11342478" cy="307777"/>
          </a:xfrm>
        </p:spPr>
        <p:txBody>
          <a:bodyPr wrap="square" anchor="b">
            <a:normAutofit/>
          </a:bodyPr>
          <a:lstStyle/>
          <a:p>
            <a:r>
              <a:rPr lang="de-DE" dirty="0"/>
              <a:t>Social Media	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878475-CA00-DEDD-EE2A-6DC5B249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4324" y="6551476"/>
            <a:ext cx="1374274" cy="153888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Seite </a:t>
            </a:r>
            <a:fld id="{3A93053D-D83D-4FF9-9E8E-3712D2573D75}" type="slidenum">
              <a:rPr lang="en-GB" smtClean="0"/>
              <a:pPr>
                <a:spcAft>
                  <a:spcPts val="600"/>
                </a:spcAft>
              </a:pPr>
              <a:t>10</a:t>
            </a:fld>
            <a:endParaRPr lang="en-GB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AAA943F-7766-3997-50DF-9A7A46D84D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987" y="908723"/>
            <a:ext cx="11344031" cy="307777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EU in Aux</a:t>
            </a:r>
          </a:p>
        </p:txBody>
      </p:sp>
      <p:pic>
        <p:nvPicPr>
          <p:cNvPr id="7" name="Kopie von Kopie von Kopie von Wochenrückblick Vorlage">
            <a:hlinkClick r:id="" action="ppaction://media"/>
            <a:extLst>
              <a:ext uri="{FF2B5EF4-FFF2-40B4-BE49-F238E27FC236}">
                <a16:creationId xmlns:a16="http://schemas.microsoft.com/office/drawing/2014/main" id="{F02B1A03-82A8-98EC-E4C1-C9FD8F1B03C8}"/>
              </a:ext>
            </a:extLst>
          </p:cNvPr>
          <p:cNvPicPr>
            <a:picLocks noGrp="1" noChangeAspect="1"/>
          </p:cNvPicPr>
          <p:nvPr>
            <p:ph type="pic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5203" y="1557338"/>
            <a:ext cx="3801599" cy="4752000"/>
          </a:xfrm>
          <a:noFill/>
        </p:spPr>
      </p:pic>
    </p:spTree>
    <p:extLst>
      <p:ext uri="{BB962C8B-B14F-4D97-AF65-F5344CB8AC3E}">
        <p14:creationId xmlns:p14="http://schemas.microsoft.com/office/powerpoint/2010/main" val="86401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15DA09-8138-C55B-5171-9BC12B86B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84" y="568427"/>
            <a:ext cx="11342478" cy="307777"/>
          </a:xfrm>
        </p:spPr>
        <p:txBody>
          <a:bodyPr wrap="square" anchor="b">
            <a:normAutofit/>
          </a:bodyPr>
          <a:lstStyle/>
          <a:p>
            <a:r>
              <a:rPr lang="de-DE" dirty="0"/>
              <a:t>Social Media</a:t>
            </a:r>
          </a:p>
        </p:txBody>
      </p:sp>
      <p:pic>
        <p:nvPicPr>
          <p:cNvPr id="4" name="EU Reel Vierter Advent" descr="Ein Bild, das Kerze, Person, Hand, Im Haus enthält.&#10;&#10;KI-generierte Inhalte können fehlerhaft sein.">
            <a:hlinkClick r:id="" action="ppaction://media"/>
            <a:extLst>
              <a:ext uri="{FF2B5EF4-FFF2-40B4-BE49-F238E27FC236}">
                <a16:creationId xmlns:a16="http://schemas.microsoft.com/office/drawing/2014/main" id="{933E8003-66F3-1496-53E9-19F1EDD9569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1946" y="568432"/>
            <a:ext cx="2606404" cy="4633607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E68A7F5-F58F-BB32-D535-71FB449FA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4324" y="6551476"/>
            <a:ext cx="1374274" cy="153888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Seite </a:t>
            </a:r>
            <a:fld id="{3A93053D-D83D-4FF9-9E8E-3712D2573D75}" type="slidenum">
              <a:rPr lang="en-GB" smtClean="0"/>
              <a:pPr>
                <a:spcAft>
                  <a:spcPts val="600"/>
                </a:spcAft>
              </a:pPr>
              <a:t>11</a:t>
            </a:fld>
            <a:endParaRPr lang="en-GB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6B9F841-B020-F890-2E0E-BE7DAB26A2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987" y="908723"/>
            <a:ext cx="11344031" cy="307777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Reel-Projekt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A93C29D-219D-085A-DC46-1F26947BF557}"/>
              </a:ext>
            </a:extLst>
          </p:cNvPr>
          <p:cNvSpPr txBox="1"/>
          <p:nvPr/>
        </p:nvSpPr>
        <p:spPr>
          <a:xfrm>
            <a:off x="423985" y="1736812"/>
            <a:ext cx="448388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b="1" dirty="0"/>
              <a:t>Projekt</a:t>
            </a:r>
            <a:r>
              <a:rPr lang="de-DE" dirty="0"/>
              <a:t> </a:t>
            </a:r>
            <a:r>
              <a:rPr lang="de-DE" b="1" dirty="0"/>
              <a:t>mit Studierenden der THA</a:t>
            </a:r>
          </a:p>
          <a:p>
            <a:pPr marL="285750" indent="-285750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de-DE" b="1" dirty="0"/>
          </a:p>
          <a:p>
            <a:pPr marL="285750" indent="-285750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b="1" dirty="0"/>
              <a:t>10x höherer Traffic als üblich</a:t>
            </a:r>
          </a:p>
          <a:p>
            <a:pPr marL="285750" indent="-285750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62234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94CF12-EECE-2DAF-2B36-B7A7D910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84" y="568427"/>
            <a:ext cx="11342478" cy="307777"/>
          </a:xfrm>
        </p:spPr>
        <p:txBody>
          <a:bodyPr wrap="square" anchor="b">
            <a:normAutofit/>
          </a:bodyPr>
          <a:lstStyle/>
          <a:p>
            <a:r>
              <a:rPr lang="de-DE" dirty="0"/>
              <a:t>Bildungsprojekte</a:t>
            </a:r>
          </a:p>
        </p:txBody>
      </p:sp>
      <p:pic>
        <p:nvPicPr>
          <p:cNvPr id="7" name="Inhaltsplatzhalter 6" descr="Ein Bild, das Kleidung, Person, Lächeln, Gruppe enthält.&#10;&#10;KI-generierte Inhalte können fehlerhaft sein.">
            <a:extLst>
              <a:ext uri="{FF2B5EF4-FFF2-40B4-BE49-F238E27FC236}">
                <a16:creationId xmlns:a16="http://schemas.microsoft.com/office/drawing/2014/main" id="{BAF20FCA-E874-15D5-0551-964D2012EC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863" y="1923355"/>
            <a:ext cx="5584825" cy="3141464"/>
          </a:xfrm>
          <a:noFill/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0C9B316-2650-BEBB-3BFC-B97DE7F8F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4324" y="6551476"/>
            <a:ext cx="1374274" cy="153888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Seite </a:t>
            </a:r>
            <a:fld id="{3A93053D-D83D-4FF9-9E8E-3712D2573D75}" type="slidenum">
              <a:rPr lang="en-GB" smtClean="0"/>
              <a:pPr>
                <a:spcAft>
                  <a:spcPts val="600"/>
                </a:spcAft>
              </a:pPr>
              <a:t>12</a:t>
            </a:fld>
            <a:endParaRPr lang="en-GB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CBDCBB4-C047-F0B4-CC86-6E695BEFA8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987" y="908723"/>
            <a:ext cx="11344031" cy="307777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Bildungsarena Zirbelnuss „EU und Fake News“</a:t>
            </a:r>
            <a:endParaRPr lang="de-DE"/>
          </a:p>
        </p:txBody>
      </p:sp>
      <p:pic>
        <p:nvPicPr>
          <p:cNvPr id="15" name="Inhaltsplatzhalter 14" descr="Ein Bild, das Kleidung, Person, Wand, Im Haus enthält.&#10;&#10;KI-generierte Inhalte können fehlerhaft sein.">
            <a:extLst>
              <a:ext uri="{FF2B5EF4-FFF2-40B4-BE49-F238E27FC236}">
                <a16:creationId xmlns:a16="http://schemas.microsoft.com/office/drawing/2014/main" id="{F6828B1E-D9D0-218A-68E7-B2A7D620936B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3313" y="1921959"/>
            <a:ext cx="5584825" cy="3144256"/>
          </a:xfrm>
        </p:spPr>
      </p:pic>
    </p:spTree>
    <p:extLst>
      <p:ext uri="{BB962C8B-B14F-4D97-AF65-F5344CB8AC3E}">
        <p14:creationId xmlns:p14="http://schemas.microsoft.com/office/powerpoint/2010/main" val="331350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FF08FF-857B-0796-9445-411F7FB33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84" y="568427"/>
            <a:ext cx="11342478" cy="307777"/>
          </a:xfrm>
        </p:spPr>
        <p:txBody>
          <a:bodyPr wrap="square" anchor="b">
            <a:normAutofit/>
          </a:bodyPr>
          <a:lstStyle/>
          <a:p>
            <a:r>
              <a:rPr lang="de-DE" dirty="0"/>
              <a:t>Bildungsprojekte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F0DBA58-9500-C4D3-B6CB-E681DE975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4324" y="6551476"/>
            <a:ext cx="1374274" cy="153888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Seite </a:t>
            </a:r>
            <a:fld id="{3A93053D-D83D-4FF9-9E8E-3712D2573D75}" type="slidenum">
              <a:rPr lang="en-GB" smtClean="0"/>
              <a:pPr>
                <a:spcAft>
                  <a:spcPts val="600"/>
                </a:spcAft>
              </a:pPr>
              <a:t>13</a:t>
            </a:fld>
            <a:endParaRPr lang="en-GB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8CED518-40A8-17F7-2F9B-0D9F3E8CB3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987" y="908723"/>
            <a:ext cx="11344031" cy="307777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 err="1"/>
              <a:t>Eurorap</a:t>
            </a:r>
            <a:endParaRPr lang="de-DE"/>
          </a:p>
        </p:txBody>
      </p:sp>
      <p:pic>
        <p:nvPicPr>
          <p:cNvPr id="7" name="Inhaltsplatzhalter 6" descr="Ein Bild, das Kleidung, Menschliches Gesicht, Person, Mann enthält.&#10;&#10;KI-generierte Inhalte können fehlerhaft sein.">
            <a:extLst>
              <a:ext uri="{FF2B5EF4-FFF2-40B4-BE49-F238E27FC236}">
                <a16:creationId xmlns:a16="http://schemas.microsoft.com/office/drawing/2014/main" id="{B2067CFA-8045-4A1A-7C85-34AEA3E157F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3987" y="1557338"/>
            <a:ext cx="11344031" cy="4752000"/>
          </a:xfrm>
          <a:noFill/>
        </p:spPr>
      </p:pic>
    </p:spTree>
    <p:extLst>
      <p:ext uri="{BB962C8B-B14F-4D97-AF65-F5344CB8AC3E}">
        <p14:creationId xmlns:p14="http://schemas.microsoft.com/office/powerpoint/2010/main" val="352532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E37F9F-03A9-4ACF-0C8F-D06F50798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84" y="568427"/>
            <a:ext cx="11342478" cy="307777"/>
          </a:xfrm>
        </p:spPr>
        <p:txBody>
          <a:bodyPr wrap="square" anchor="b">
            <a:normAutofit/>
          </a:bodyPr>
          <a:lstStyle/>
          <a:p>
            <a:r>
              <a:rPr lang="de-DE" dirty="0" err="1"/>
              <a:t>Multiplikatorenarbeit</a:t>
            </a:r>
            <a:r>
              <a:rPr lang="de-DE" dirty="0"/>
              <a:t>	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A1A0F47-4EAC-E137-3CDD-F5B505E9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4324" y="6551476"/>
            <a:ext cx="1374274" cy="153888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Seite </a:t>
            </a:r>
            <a:fld id="{3A93053D-D83D-4FF9-9E8E-3712D2573D75}" type="slidenum">
              <a:rPr lang="en-GB" smtClean="0"/>
              <a:pPr>
                <a:spcAft>
                  <a:spcPts val="600"/>
                </a:spcAft>
              </a:pPr>
              <a:t>14</a:t>
            </a:fld>
            <a:endParaRPr lang="en-GB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2627094-A6D1-BEEF-791F-25678F81FC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987" y="908723"/>
            <a:ext cx="11344031" cy="307777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Runder Tisch europapolitische Bildung</a:t>
            </a:r>
            <a:endParaRPr lang="de-DE"/>
          </a:p>
        </p:txBody>
      </p:sp>
      <p:pic>
        <p:nvPicPr>
          <p:cNvPr id="7" name="Inhaltsplatzhalter 6" descr="Ein Bild, das Kleidung, Schuhwerk, Person, Jacke enthält.&#10;&#10;KI-generierte Inhalte können fehlerhaft sein.">
            <a:extLst>
              <a:ext uri="{FF2B5EF4-FFF2-40B4-BE49-F238E27FC236}">
                <a16:creationId xmlns:a16="http://schemas.microsoft.com/office/drawing/2014/main" id="{15435FD7-A4B6-8482-2282-C57FF8C2E10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3987" y="1557338"/>
            <a:ext cx="11344031" cy="4752000"/>
          </a:xfrm>
          <a:noFill/>
        </p:spPr>
      </p:pic>
    </p:spTree>
    <p:extLst>
      <p:ext uri="{BB962C8B-B14F-4D97-AF65-F5344CB8AC3E}">
        <p14:creationId xmlns:p14="http://schemas.microsoft.com/office/powerpoint/2010/main" val="176322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A5D39D-720A-A29A-A5F0-B78014829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84" y="568427"/>
            <a:ext cx="11342478" cy="307777"/>
          </a:xfrm>
        </p:spPr>
        <p:txBody>
          <a:bodyPr wrap="square" anchor="b">
            <a:normAutofit/>
          </a:bodyPr>
          <a:lstStyle/>
          <a:p>
            <a:r>
              <a:rPr lang="de-DE" dirty="0" err="1"/>
              <a:t>Multiplikatorenarbeit</a:t>
            </a:r>
            <a:r>
              <a:rPr lang="de-DE" dirty="0"/>
              <a:t>	</a:t>
            </a:r>
          </a:p>
        </p:txBody>
      </p:sp>
      <p:pic>
        <p:nvPicPr>
          <p:cNvPr id="7" name="Inhaltsplatzhalter 6" descr="Ein Bild, das Kleidung, Im Haus, Person, Stuhl enthält.&#10;&#10;KI-generierte Inhalte können fehlerhaft sein.">
            <a:extLst>
              <a:ext uri="{FF2B5EF4-FFF2-40B4-BE49-F238E27FC236}">
                <a16:creationId xmlns:a16="http://schemas.microsoft.com/office/drawing/2014/main" id="{2B4142F9-4824-8F42-C9DE-C53DAE399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3863" y="1501775"/>
            <a:ext cx="5584825" cy="3984625"/>
          </a:xfrm>
          <a:noFill/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881B634-520F-E416-D064-63E98ACA1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4324" y="6551476"/>
            <a:ext cx="1374274" cy="153888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Seite </a:t>
            </a:r>
            <a:fld id="{3A93053D-D83D-4FF9-9E8E-3712D2573D75}" type="slidenum">
              <a:rPr lang="en-GB" smtClean="0"/>
              <a:pPr>
                <a:spcAft>
                  <a:spcPts val="600"/>
                </a:spcAft>
              </a:pPr>
              <a:t>15</a:t>
            </a:fld>
            <a:endParaRPr lang="en-GB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C07215D-52F6-2E4F-8243-51BD576F55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987" y="908723"/>
            <a:ext cx="11344031" cy="307777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EU-Fachtag(e) für Lehrkräfte</a:t>
            </a:r>
            <a:endParaRPr lang="de-DE"/>
          </a:p>
        </p:txBody>
      </p:sp>
      <p:pic>
        <p:nvPicPr>
          <p:cNvPr id="13" name="Inhaltsplatzhalter 12" descr="Ein Bild, das Kleidung, Schuhwerk, Person, Im Haus enthält.&#10;&#10;KI-generierte Inhalte können fehlerhaft sein.">
            <a:extLst>
              <a:ext uri="{FF2B5EF4-FFF2-40B4-BE49-F238E27FC236}">
                <a16:creationId xmlns:a16="http://schemas.microsoft.com/office/drawing/2014/main" id="{A3DBC5EB-F88C-D105-95E6-88CB485747AA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989162" y="701674"/>
            <a:ext cx="3984624" cy="5584825"/>
          </a:xfrm>
        </p:spPr>
      </p:pic>
    </p:spTree>
    <p:extLst>
      <p:ext uri="{BB962C8B-B14F-4D97-AF65-F5344CB8AC3E}">
        <p14:creationId xmlns:p14="http://schemas.microsoft.com/office/powerpoint/2010/main" val="182798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DFB6EE-7482-E6A6-FE2A-E747C440E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84" y="568427"/>
            <a:ext cx="11342478" cy="307777"/>
          </a:xfrm>
        </p:spPr>
        <p:txBody>
          <a:bodyPr wrap="square" anchor="b">
            <a:normAutofit/>
          </a:bodyPr>
          <a:lstStyle/>
          <a:p>
            <a:r>
              <a:rPr lang="de-DE" dirty="0" err="1"/>
              <a:t>Multiplikatorenarbeit</a:t>
            </a:r>
            <a:r>
              <a:rPr lang="de-DE" dirty="0"/>
              <a:t>	</a:t>
            </a:r>
          </a:p>
        </p:txBody>
      </p:sp>
      <p:pic>
        <p:nvPicPr>
          <p:cNvPr id="9" name="Inhaltsplatzhalter 8" descr="Ein Bild, das Text, Gamecontroller, Screenshot, Elektronisches Gerät enthält.&#10;&#10;KI-generierte Inhalte können fehlerhaft sein.">
            <a:hlinkClick r:id="rId4"/>
            <a:extLst>
              <a:ext uri="{FF2B5EF4-FFF2-40B4-BE49-F238E27FC236}">
                <a16:creationId xmlns:a16="http://schemas.microsoft.com/office/drawing/2014/main" id="{2D7D4A1B-52F4-4BFE-BDD2-32AAF4ECD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863" y="1650925"/>
            <a:ext cx="5584825" cy="3686325"/>
          </a:xfr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084DFC5-4A0C-257B-0424-0DA69426F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4324" y="6551476"/>
            <a:ext cx="1374274" cy="153888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Seite </a:t>
            </a:r>
            <a:fld id="{3A93053D-D83D-4FF9-9E8E-3712D2573D75}" type="slidenum">
              <a:rPr lang="en-GB" smtClean="0"/>
              <a:pPr>
                <a:spcAft>
                  <a:spcPts val="600"/>
                </a:spcAft>
              </a:pPr>
              <a:t>16</a:t>
            </a:fld>
            <a:endParaRPr lang="en-GB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0A223E8-4BA4-7780-3537-EDD444632D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987" y="908723"/>
            <a:ext cx="11344031" cy="307777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Seminar „Projektentwicklung und -management“ an der Technischen Hochschule </a:t>
            </a:r>
            <a:endParaRPr lang="de-DE"/>
          </a:p>
        </p:txBody>
      </p:sp>
      <p:pic>
        <p:nvPicPr>
          <p:cNvPr id="7" name="Inhaltsplatzhalter 6" descr="Ein Bild, das Text, Screenshot, Schrift, Logo enthält.&#10;&#10;KI-generierte Inhalte können fehlerhaft sein.">
            <a:extLst>
              <a:ext uri="{FF2B5EF4-FFF2-40B4-BE49-F238E27FC236}">
                <a16:creationId xmlns:a16="http://schemas.microsoft.com/office/drawing/2014/main" id="{268F13EF-EB5D-65B4-588C-5D61DEC2C47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6183924" y="1557338"/>
            <a:ext cx="5584092" cy="4752000"/>
          </a:xfrm>
          <a:noFill/>
        </p:spPr>
      </p:pic>
      <p:pic>
        <p:nvPicPr>
          <p:cNvPr id="3" name="Radiobeitrag_egoFM-Junge_Talente_aux_SaveEurope">
            <a:hlinkClick r:id="" action="ppaction://media"/>
            <a:extLst>
              <a:ext uri="{FF2B5EF4-FFF2-40B4-BE49-F238E27FC236}">
                <a16:creationId xmlns:a16="http://schemas.microsoft.com/office/drawing/2014/main" id="{06344C61-2160-50BA-E9D7-5F0EF0587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4212" y="4727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7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691C3-51D9-C320-06B7-6F0DD5CA2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CC587A-3D8D-F8CC-27D3-E59C2528C7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3 Fragen und Austausch</a:t>
            </a:r>
          </a:p>
        </p:txBody>
      </p:sp>
    </p:spTree>
    <p:extLst>
      <p:ext uri="{BB962C8B-B14F-4D97-AF65-F5344CB8AC3E}">
        <p14:creationId xmlns:p14="http://schemas.microsoft.com/office/powerpoint/2010/main" val="273306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44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87" imgH="287" progId="TCLayout.ActiveDocument.1">
                  <p:embed/>
                </p:oleObj>
              </mc:Choice>
              <mc:Fallback>
                <p:oleObj name="think-cell Folie" r:id="rId4" imgW="287" imgH="287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/>
        <p:txBody>
          <a:bodyPr/>
          <a:lstStyle/>
          <a:p>
            <a:r>
              <a:rPr lang="de-DE" dirty="0"/>
              <a:t>Denken Sie europäisch!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/>
        <p:txBody>
          <a:bodyPr/>
          <a:lstStyle/>
          <a:p>
            <a:r>
              <a:rPr lang="de-DE" dirty="0">
                <a:solidFill>
                  <a:schemeClr val="bg2"/>
                </a:solidFill>
              </a:rPr>
              <a:t>Vielen Dank für Ihre Aufmerksamkeit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D557722-8491-AB16-FFBB-EBD5B8F1F2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423987" y="6104754"/>
            <a:ext cx="11344031" cy="276999"/>
          </a:xfrm>
        </p:spPr>
        <p:txBody>
          <a:bodyPr/>
          <a:lstStyle/>
          <a:p>
            <a:r>
              <a:rPr lang="de-DE" dirty="0"/>
              <a:t>Augsburg  |  26.03.2026  |  Johannes Wessel-Bothe  |  Europe Direct Augsburg</a:t>
            </a:r>
          </a:p>
        </p:txBody>
      </p:sp>
    </p:spTree>
    <p:extLst>
      <p:ext uri="{BB962C8B-B14F-4D97-AF65-F5344CB8AC3E}">
        <p14:creationId xmlns:p14="http://schemas.microsoft.com/office/powerpoint/2010/main" val="330885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E84B30-5283-E5CD-0A46-2345F2EAD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84" y="568427"/>
            <a:ext cx="11342478" cy="307777"/>
          </a:xfrm>
        </p:spPr>
        <p:txBody>
          <a:bodyPr wrap="square" anchor="b">
            <a:normAutofit/>
          </a:bodyPr>
          <a:lstStyle/>
          <a:p>
            <a:r>
              <a:rPr lang="de-DE" dirty="0"/>
              <a:t>EU-Kommunikation und EU-Veranstaltungen in der Kommune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2281C7-6FFF-2184-CAC6-EFDE7CFF0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985" y="1501740"/>
            <a:ext cx="5584825" cy="3984625"/>
          </a:xfrm>
        </p:spPr>
        <p:txBody>
          <a:bodyPr wrap="square">
            <a:normAutofit/>
          </a:bodyPr>
          <a:lstStyle/>
          <a:p>
            <a:r>
              <a:rPr lang="de-DE" dirty="0"/>
              <a:t>Wer hat selbst in den letzten 12 Monaten eine EU-Aktion durchgeführt?</a:t>
            </a:r>
          </a:p>
          <a:p>
            <a:endParaRPr lang="de-DE" dirty="0"/>
          </a:p>
          <a:p>
            <a:r>
              <a:rPr lang="de-DE" dirty="0"/>
              <a:t>Welche Zielgruppen wollten Sie damit erreichen?</a:t>
            </a:r>
          </a:p>
          <a:p>
            <a:endParaRPr lang="de-DE" dirty="0"/>
          </a:p>
          <a:p>
            <a:r>
              <a:rPr lang="de-DE" dirty="0"/>
              <a:t>Und wer kommt tatsächlich?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Wir wollen die EU sichtbar machen – aber wie erreichen wir wirklich die Menschen vor Ort?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9CE6D57-941A-5024-E141-1DE45F0E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4324" y="6551476"/>
            <a:ext cx="1374274" cy="153888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Seite </a:t>
            </a:r>
            <a:fld id="{3A93053D-D83D-4FF9-9E8E-3712D2573D75}" type="slidenum">
              <a:rPr lang="en-GB" smtClean="0"/>
              <a:pPr>
                <a:spcAft>
                  <a:spcPts val="600"/>
                </a:spcAft>
              </a:pPr>
              <a:t>1</a:t>
            </a:fld>
            <a:endParaRPr lang="en-GB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FDF3BDB-5EF5-48E0-F2CD-8BFDAB7300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987" y="908723"/>
            <a:ext cx="11344031" cy="307777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Grafik 6" descr="Ein Bild, das draußen, Himmel, Wolke, Ballon enthält.&#10;&#10;KI-generierte Inhalte können fehlerhaft sein.">
            <a:extLst>
              <a:ext uri="{FF2B5EF4-FFF2-40B4-BE49-F238E27FC236}">
                <a16:creationId xmlns:a16="http://schemas.microsoft.com/office/drawing/2014/main" id="{68898392-D17B-09D5-41FE-7524B6A738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83924" y="1557338"/>
            <a:ext cx="5584092" cy="475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015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4C7F99F-B33B-D300-4E53-0ADE0E987F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07569" y="1808822"/>
            <a:ext cx="7699316" cy="276999"/>
          </a:xfrm>
        </p:spPr>
        <p:txBody>
          <a:bodyPr/>
          <a:lstStyle/>
          <a:p>
            <a:r>
              <a:rPr lang="de-DE" dirty="0"/>
              <a:t>Stadt Augsburg	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C9C2DD1-1240-CDE4-D01F-2C694C7410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07569" y="2074966"/>
            <a:ext cx="7699316" cy="276999"/>
          </a:xfrm>
        </p:spPr>
        <p:txBody>
          <a:bodyPr/>
          <a:lstStyle/>
          <a:p>
            <a:r>
              <a:rPr lang="de-DE" dirty="0"/>
              <a:t>Europe Direct Augsburg	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72128B5-E703-A6CF-3579-6A8F88F1CA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39716" y="2569420"/>
            <a:ext cx="6367174" cy="276999"/>
          </a:xfrm>
        </p:spPr>
        <p:txBody>
          <a:bodyPr/>
          <a:lstStyle/>
          <a:p>
            <a:r>
              <a:rPr lang="de-DE" dirty="0"/>
              <a:t>0821 324 3007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0C402A-266B-AD44-7FDF-FE25D2A05C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39716" y="2843809"/>
            <a:ext cx="6367174" cy="553998"/>
          </a:xfrm>
        </p:spPr>
        <p:txBody>
          <a:bodyPr/>
          <a:lstStyle/>
          <a:p>
            <a:r>
              <a:rPr lang="de-DE" dirty="0"/>
              <a:t>europe.direct@augsburg.de</a:t>
            </a:r>
          </a:p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5A054D2-B0D0-0303-84C5-E3A6665831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39716" y="3118199"/>
            <a:ext cx="6367174" cy="276999"/>
          </a:xfrm>
        </p:spPr>
        <p:txBody>
          <a:bodyPr/>
          <a:lstStyle/>
          <a:p>
            <a:r>
              <a:rPr lang="de-DE" dirty="0"/>
              <a:t>@europedirectaugsburg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ADCCF83-4ACC-DFB8-D998-B10AAB2FC5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Rathausplatz 2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7205C20-04B8-7810-4C3E-2DBA307FAA6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/>
              <a:t>86150 </a:t>
            </a:r>
            <a:r>
              <a:rPr lang="de-DE" dirty="0"/>
              <a:t>Augsburg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5156527-D6D0-C7A8-5A34-1C95F15F7FC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7569" y="2569420"/>
            <a:ext cx="1052315" cy="276999"/>
          </a:xfrm>
        </p:spPr>
        <p:txBody>
          <a:bodyPr/>
          <a:lstStyle/>
          <a:p>
            <a:r>
              <a:rPr lang="de-DE" dirty="0"/>
              <a:t>Telefon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EE336CE-BE8D-364B-3ADF-CEAB85365A8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7569" y="2843809"/>
            <a:ext cx="1052316" cy="276999"/>
          </a:xfrm>
        </p:spPr>
        <p:txBody>
          <a:bodyPr/>
          <a:lstStyle/>
          <a:p>
            <a:r>
              <a:rPr lang="de-DE" dirty="0"/>
              <a:t>E-Mail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8C55050-320D-043B-5071-F691E2D16A7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207569" y="3118199"/>
            <a:ext cx="1141050" cy="276999"/>
          </a:xfrm>
        </p:spPr>
        <p:txBody>
          <a:bodyPr/>
          <a:lstStyle/>
          <a:p>
            <a:r>
              <a:rPr lang="de-DE" dirty="0"/>
              <a:t>Instagram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88512498-27FE-6413-010B-EB9DDF72924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e-DE" dirty="0"/>
              <a:t>Stadt Augsburg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182C5A43-E7BF-1737-5C99-2950397BD5B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de-DE" dirty="0"/>
              <a:t>www.augsburg.de/europa</a:t>
            </a:r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F47CABCC-DDCF-4B3F-2E29-FE60695385A3}"/>
              </a:ext>
            </a:extLst>
          </p:cNvPr>
          <p:cNvSpPr txBox="1">
            <a:spLocks/>
          </p:cNvSpPr>
          <p:nvPr/>
        </p:nvSpPr>
        <p:spPr bwMode="gray">
          <a:xfrm>
            <a:off x="2207569" y="3384480"/>
            <a:ext cx="114105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6700" indent="-266700" algn="l" defTabSz="914400" rtl="0" eaLnBrk="1" latinLnBrk="0" hangingPunct="1">
              <a:spcBef>
                <a:spcPts val="9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1813" indent="-265113" algn="l" defTabSz="914400" rtl="0" eaLnBrk="1" latinLnBrk="0" hangingPunct="1">
              <a:spcBef>
                <a:spcPts val="9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9625" indent="-266400" algn="l" defTabSz="914400" rtl="0" eaLnBrk="1" latinLnBrk="0" hangingPunct="1">
              <a:spcBef>
                <a:spcPts val="9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Facebook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7ED685EF-FD0F-5FE5-B26B-66B4B33AF0B8}"/>
              </a:ext>
            </a:extLst>
          </p:cNvPr>
          <p:cNvSpPr txBox="1">
            <a:spLocks/>
          </p:cNvSpPr>
          <p:nvPr/>
        </p:nvSpPr>
        <p:spPr bwMode="gray">
          <a:xfrm>
            <a:off x="3539716" y="3384479"/>
            <a:ext cx="636717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6700" indent="-266700" algn="l" defTabSz="914400" rtl="0" eaLnBrk="1" latinLnBrk="0" hangingPunct="1">
              <a:spcBef>
                <a:spcPts val="9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1813" indent="-265113" algn="l" defTabSz="914400" rtl="0" eaLnBrk="1" latinLnBrk="0" hangingPunct="1">
              <a:spcBef>
                <a:spcPts val="9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9625" indent="-266400" algn="l" defTabSz="914400" rtl="0" eaLnBrk="1" latinLnBrk="0" hangingPunct="1">
              <a:spcBef>
                <a:spcPts val="9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@EuropeDirectAugsburg</a:t>
            </a:r>
          </a:p>
        </p:txBody>
      </p:sp>
    </p:spTree>
    <p:extLst>
      <p:ext uri="{BB962C8B-B14F-4D97-AF65-F5344CB8AC3E}">
        <p14:creationId xmlns:p14="http://schemas.microsoft.com/office/powerpoint/2010/main" val="305610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4FB745-3B74-DA2D-0A15-C4A1C65C8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Übersicht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E2A9058-7E03-982E-C8A7-75C8134AF1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1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36D18A2-3AE6-EA05-B2D0-E9BB1AA964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Europe Direct Augsburg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BDA3369-623B-6282-EB21-1EDEDB7934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2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DAE52AD-CC79-AA29-B54D-856EDDE5FC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Best Practices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C0C33A4-4070-42FC-3F09-E1AC3E6084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>
                <a:solidFill>
                  <a:srgbClr val="00759D"/>
                </a:solidFill>
              </a:rPr>
              <a:t>3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E787936-FAC1-25F3-CDF3-4E59411802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Fragen und Austausch</a:t>
            </a:r>
          </a:p>
        </p:txBody>
      </p:sp>
      <p:pic>
        <p:nvPicPr>
          <p:cNvPr id="9" name="Grafik 8" descr="Staffelei Silhouette">
            <a:extLst>
              <a:ext uri="{FF2B5EF4-FFF2-40B4-BE49-F238E27FC236}">
                <a16:creationId xmlns:a16="http://schemas.microsoft.com/office/drawing/2014/main" id="{BDE06190-B20B-740B-C60C-2E1A09BCA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24192" y="3140968"/>
            <a:ext cx="2437420" cy="243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7" grpId="0" build="p"/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90F3FE6D-917A-1CF4-2402-E71FD8CA2170}"/>
              </a:ext>
            </a:extLst>
          </p:cNvPr>
          <p:cNvSpPr txBox="1">
            <a:spLocks/>
          </p:cNvSpPr>
          <p:nvPr/>
        </p:nvSpPr>
        <p:spPr bwMode="gray">
          <a:xfrm>
            <a:off x="423986" y="3212980"/>
            <a:ext cx="11344030" cy="49244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00759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>
                <a:solidFill>
                  <a:schemeClr val="tx2"/>
                </a:solidFill>
              </a:rPr>
              <a:t>1 Europe Direct Augsburg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A3DAB81-F65B-6BA0-AF03-A56ACA3B86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653" y="4953712"/>
            <a:ext cx="1289806" cy="151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6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20530506-DCE5-492F-8C02-795075594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84" y="568427"/>
            <a:ext cx="11342478" cy="307777"/>
          </a:xfrm>
        </p:spPr>
        <p:txBody>
          <a:bodyPr wrap="square" anchor="b">
            <a:normAutofit/>
          </a:bodyPr>
          <a:lstStyle/>
          <a:p>
            <a:r>
              <a:rPr lang="de-DE" dirty="0"/>
              <a:t>Europe </a:t>
            </a:r>
            <a:r>
              <a:rPr lang="de-DE" dirty="0" err="1"/>
              <a:t>Direct</a:t>
            </a:r>
            <a:r>
              <a:rPr lang="de-DE" dirty="0"/>
              <a:t> Augsburg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C7AE7B6-3D6A-4450-9876-31ADAB7FF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4324" y="6551476"/>
            <a:ext cx="1374274" cy="153888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Seite </a:t>
            </a:r>
            <a:fld id="{3A93053D-D83D-4FF9-9E8E-3712D2573D75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7680BD0-E91A-47FE-AAF7-EDF10D167C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987" y="908723"/>
            <a:ext cx="11344031" cy="307777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im EG des Rathauses</a:t>
            </a:r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80ACA49-CC3C-871B-D062-2C279069FF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587" y="1557338"/>
            <a:ext cx="5884830" cy="475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150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E82D48-DE45-DC48-9E06-ED0E4D506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84" y="568427"/>
            <a:ext cx="11342478" cy="307777"/>
          </a:xfrm>
        </p:spPr>
        <p:txBody>
          <a:bodyPr wrap="square" anchor="b">
            <a:normAutofit/>
          </a:bodyPr>
          <a:lstStyle/>
          <a:p>
            <a:r>
              <a:rPr lang="de-DE" dirty="0"/>
              <a:t>Europa-Team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1EFA62B-6357-55A7-BAC7-B1264C582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4324" y="6551476"/>
            <a:ext cx="1374274" cy="153888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Seite </a:t>
            </a:r>
            <a:fld id="{3A93053D-D83D-4FF9-9E8E-3712D2573D75}" type="slidenum">
              <a:rPr lang="en-GB" smtClean="0"/>
              <a:pPr>
                <a:spcAft>
                  <a:spcPts val="600"/>
                </a:spcAft>
              </a:pPr>
              <a:t>5</a:t>
            </a:fld>
            <a:endParaRPr lang="en-GB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90655EC-B4B8-5447-34EB-B882CBC517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987" y="908723"/>
            <a:ext cx="11344031" cy="307777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Grafik 8" descr="Ein Bild, das Kleidung, Person, Himmel, draußen enthält.&#10;&#10;KI-generierte Inhalte können fehlerhaft sein.">
            <a:extLst>
              <a:ext uri="{FF2B5EF4-FFF2-40B4-BE49-F238E27FC236}">
                <a16:creationId xmlns:a16="http://schemas.microsoft.com/office/drawing/2014/main" id="{3A60C913-C14A-0C1B-BA7B-8FC9913C1F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3987" y="1557338"/>
            <a:ext cx="11344031" cy="475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601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37D25A-4C0E-D7DD-C61C-02FB5CC388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2 Best Practices</a:t>
            </a:r>
          </a:p>
        </p:txBody>
      </p:sp>
    </p:spTree>
    <p:extLst>
      <p:ext uri="{BB962C8B-B14F-4D97-AF65-F5344CB8AC3E}">
        <p14:creationId xmlns:p14="http://schemas.microsoft.com/office/powerpoint/2010/main" val="424577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2F879A-C17D-F498-2762-35ECDA2C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84" y="568427"/>
            <a:ext cx="11342478" cy="307777"/>
          </a:xfrm>
        </p:spPr>
        <p:txBody>
          <a:bodyPr wrap="square" anchor="ctr">
            <a:normAutofit/>
          </a:bodyPr>
          <a:lstStyle/>
          <a:p>
            <a:r>
              <a:rPr lang="de-DE" dirty="0"/>
              <a:t>Tätigkeitsfelder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469726-4AB9-09BD-8CF8-20EE9E0D3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0577" y="1501741"/>
            <a:ext cx="5576093" cy="3984625"/>
          </a:xfrm>
        </p:spPr>
        <p:txBody>
          <a:bodyPr wrap="square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Veranstaltungen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Social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Bildungsprojekte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Multiplikatoren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DFEEBEE-BBA4-666A-9DA4-5E7EC6C48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4324" y="6551476"/>
            <a:ext cx="1374274" cy="153888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Seite </a:t>
            </a:r>
            <a:fld id="{3A93053D-D83D-4FF9-9E8E-3712D2573D75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438C5314-C86D-BCA6-8509-3FD2D184A5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987" y="908723"/>
            <a:ext cx="11344031" cy="307777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Grafik 5" descr="Ein Bild, das draußen, Himmel, Wolke, Ballon enthält.&#10;&#10;KI-generierte Inhalte können fehlerhaft sein.">
            <a:extLst>
              <a:ext uri="{FF2B5EF4-FFF2-40B4-BE49-F238E27FC236}">
                <a16:creationId xmlns:a16="http://schemas.microsoft.com/office/drawing/2014/main" id="{698744E3-0758-49DF-6062-D8415D332A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423984" y="1501741"/>
            <a:ext cx="5576093" cy="3984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255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51F5CE-8780-9933-6FE0-EF3DDDFE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84" y="568427"/>
            <a:ext cx="11342478" cy="307777"/>
          </a:xfrm>
        </p:spPr>
        <p:txBody>
          <a:bodyPr wrap="square" anchor="b">
            <a:normAutofit/>
          </a:bodyPr>
          <a:lstStyle/>
          <a:p>
            <a:r>
              <a:rPr lang="de-DE" dirty="0"/>
              <a:t>Veranstaltungen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7776071-AC55-4FB2-8079-B22F50127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4324" y="6551476"/>
            <a:ext cx="1374274" cy="153888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Seite </a:t>
            </a:r>
            <a:fld id="{3A93053D-D83D-4FF9-9E8E-3712D2573D75}" type="slidenum">
              <a:rPr lang="en-GB" smtClean="0"/>
              <a:pPr>
                <a:spcAft>
                  <a:spcPts val="600"/>
                </a:spcAft>
              </a:pPr>
              <a:t>8</a:t>
            </a:fld>
            <a:endParaRPr lang="en-GB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D293C13-CD26-B727-28D2-AA23DD9230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987" y="908723"/>
            <a:ext cx="11344031" cy="307777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Augsburger Europawochen und Augsburger Europafest</a:t>
            </a:r>
            <a:endParaRPr lang="de-DE"/>
          </a:p>
        </p:txBody>
      </p:sp>
      <p:pic>
        <p:nvPicPr>
          <p:cNvPr id="7" name="Inhaltsplatzhalter 6" descr="Ein Bild, das Himmel, Kleidung, draußen, Mann enthält.&#10;&#10;KI-generierte Inhalte können fehlerhaft sein.">
            <a:extLst>
              <a:ext uri="{FF2B5EF4-FFF2-40B4-BE49-F238E27FC236}">
                <a16:creationId xmlns:a16="http://schemas.microsoft.com/office/drawing/2014/main" id="{C8D9EFF0-E637-444A-D903-EFA57CA1EF9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3987" y="1557338"/>
            <a:ext cx="11344031" cy="4752000"/>
          </a:xfrm>
          <a:noFill/>
        </p:spPr>
      </p:pic>
      <p:pic>
        <p:nvPicPr>
          <p:cNvPr id="11" name="Grafik 10" descr="Ein Bild, das Text, Schrift, Logo, Symbol enthält.&#10;&#10;KI-generierte Inhalte können fehlerhaft sein.">
            <a:extLst>
              <a:ext uri="{FF2B5EF4-FFF2-40B4-BE49-F238E27FC236}">
                <a16:creationId xmlns:a16="http://schemas.microsoft.com/office/drawing/2014/main" id="{2AF0C5FA-A341-4017-87FF-449AB0036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82" y="3767306"/>
            <a:ext cx="3810000" cy="254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Stadt Augsburg Marketing &quot;Grün&quot;">
  <a:themeElements>
    <a:clrScheme name="Blau">
      <a:dk1>
        <a:sysClr val="windowText" lastClr="000000"/>
      </a:dk1>
      <a:lt1>
        <a:sysClr val="window" lastClr="FFFFFF"/>
      </a:lt1>
      <a:dk2>
        <a:srgbClr val="242852"/>
      </a:dk2>
      <a:lt2>
        <a:srgbClr val="008AD2"/>
      </a:lt2>
      <a:accent1>
        <a:srgbClr val="003E6E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Stadt Augsburg">
      <a:majorFont>
        <a:latin typeface="Univers For Augsburg"/>
        <a:ea typeface=""/>
        <a:cs typeface=""/>
      </a:majorFont>
      <a:minorFont>
        <a:latin typeface="Univers For Augsburg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marL="266400" indent="-266400" algn="ctr">
          <a:spcBef>
            <a:spcPts val="900"/>
          </a:spcBef>
          <a:buClr>
            <a:schemeClr val="tx2"/>
          </a:buClr>
          <a:buFont typeface="Wingdings" panose="05000000000000000000" pitchFamily="2" charset="2"/>
          <a:buChar char="§"/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266400" indent="-266400">
          <a:spcBef>
            <a:spcPts val="900"/>
          </a:spcBef>
          <a:buClr>
            <a:schemeClr val="tx2"/>
          </a:buClr>
          <a:buFont typeface="Wingdings" panose="05000000000000000000" pitchFamily="2" charset="2"/>
          <a:buChar char="§"/>
          <a:defRPr smtClean="0"/>
        </a:defPPr>
      </a:lstStyle>
    </a:txDef>
  </a:objectDefaults>
  <a:extraClrSchemeLst/>
  <a:custClrLst>
    <a:custClr name="Green">
      <a:srgbClr val="00664F"/>
    </a:custClr>
    <a:custClr name="Yellow">
      <a:srgbClr val="FBB900"/>
    </a:custClr>
    <a:custClr name="Red">
      <a:srgbClr val="DC030E"/>
    </a:custClr>
  </a:custClrLst>
  <a:extLst>
    <a:ext uri="{05A4C25C-085E-4340-85A3-A5531E510DB2}">
      <thm15:themeFamily xmlns:thm15="http://schemas.microsoft.com/office/thememl/2012/main" name="190221-PowerPoint_Master_blau.potx" id="{D36F68DE-E6C2-4210-A26B-7A7AF3B74DA0}" vid="{84877323-E58D-4BB0-8BAD-C35EB96090D9}"/>
    </a:ext>
  </a:extLst>
</a:theme>
</file>

<file path=ppt/theme/theme2.xml><?xml version="1.0" encoding="utf-8"?>
<a:theme xmlns:a="http://schemas.openxmlformats.org/drawingml/2006/main" name="Larissa">
  <a:themeElements>
    <a:clrScheme name="Benutzerdefiniert 37">
      <a:dk1>
        <a:sysClr val="windowText" lastClr="000000"/>
      </a:dk1>
      <a:lt1>
        <a:sysClr val="window" lastClr="FFFFFF"/>
      </a:lt1>
      <a:dk2>
        <a:srgbClr val="9B112F"/>
      </a:dk2>
      <a:lt2>
        <a:srgbClr val="CD8897"/>
      </a:lt2>
      <a:accent1>
        <a:srgbClr val="E6C4CB"/>
      </a:accent1>
      <a:accent2>
        <a:srgbClr val="DC030E"/>
      </a:accent2>
      <a:accent3>
        <a:srgbClr val="EE8187"/>
      </a:accent3>
      <a:accent4>
        <a:srgbClr val="F6C0C3"/>
      </a:accent4>
      <a:accent5>
        <a:srgbClr val="9C9C9C"/>
      </a:accent5>
      <a:accent6>
        <a:srgbClr val="DADADA"/>
      </a:accent6>
      <a:hlink>
        <a:srgbClr val="0000FF"/>
      </a:hlink>
      <a:folHlink>
        <a:srgbClr val="800080"/>
      </a:folHlink>
    </a:clrScheme>
    <a:fontScheme name="Univers For Augsburg">
      <a:majorFont>
        <a:latin typeface="Univers For Augsburg"/>
        <a:ea typeface=""/>
        <a:cs typeface=""/>
      </a:majorFont>
      <a:minorFont>
        <a:latin typeface="Univers For Augsburg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Benutzerdefiniert 37">
      <a:dk1>
        <a:sysClr val="windowText" lastClr="000000"/>
      </a:dk1>
      <a:lt1>
        <a:sysClr val="window" lastClr="FFFFFF"/>
      </a:lt1>
      <a:dk2>
        <a:srgbClr val="9B112F"/>
      </a:dk2>
      <a:lt2>
        <a:srgbClr val="CD8897"/>
      </a:lt2>
      <a:accent1>
        <a:srgbClr val="E6C4CB"/>
      </a:accent1>
      <a:accent2>
        <a:srgbClr val="DC030E"/>
      </a:accent2>
      <a:accent3>
        <a:srgbClr val="EE8187"/>
      </a:accent3>
      <a:accent4>
        <a:srgbClr val="F6C0C3"/>
      </a:accent4>
      <a:accent5>
        <a:srgbClr val="9C9C9C"/>
      </a:accent5>
      <a:accent6>
        <a:srgbClr val="DADADA"/>
      </a:accent6>
      <a:hlink>
        <a:srgbClr val="0000FF"/>
      </a:hlink>
      <a:folHlink>
        <a:srgbClr val="800080"/>
      </a:folHlink>
    </a:clrScheme>
    <a:fontScheme name="Univers For Augsburg">
      <a:majorFont>
        <a:latin typeface="Univers For Augsburg"/>
        <a:ea typeface=""/>
        <a:cs typeface=""/>
      </a:majorFont>
      <a:minorFont>
        <a:latin typeface="Univers For Augsburg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190221-PowerPoint_Master_blau</Template>
  <TotalTime>0</TotalTime>
  <Words>628</Words>
  <Application>Microsoft Office PowerPoint</Application>
  <PresentationFormat>Breitbild</PresentationFormat>
  <Paragraphs>131</Paragraphs>
  <Slides>20</Slides>
  <Notes>16</Notes>
  <HiddenSlides>0</HiddenSlides>
  <MMClips>3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5" baseType="lpstr">
      <vt:lpstr>Arial</vt:lpstr>
      <vt:lpstr>Wingdings</vt:lpstr>
      <vt:lpstr>Univers For Augsburg</vt:lpstr>
      <vt:lpstr>Stadt Augsburg Marketing "Grün"</vt:lpstr>
      <vt:lpstr>think-cell Folie</vt:lpstr>
      <vt:lpstr>EU-Kommunikation und EU-Veranstaltungen  in der Kommune</vt:lpstr>
      <vt:lpstr>EU-Kommunikation und EU-Veranstaltungen in der Kommune</vt:lpstr>
      <vt:lpstr>Übersicht</vt:lpstr>
      <vt:lpstr>PowerPoint-Präsentation</vt:lpstr>
      <vt:lpstr>Europe Direct Augsburg</vt:lpstr>
      <vt:lpstr>Europa-Team</vt:lpstr>
      <vt:lpstr>2 Best Practices</vt:lpstr>
      <vt:lpstr>Tätigkeitsfelder</vt:lpstr>
      <vt:lpstr>Veranstaltungen</vt:lpstr>
      <vt:lpstr>Veranstaltungen</vt:lpstr>
      <vt:lpstr>Social Media </vt:lpstr>
      <vt:lpstr>Social Media</vt:lpstr>
      <vt:lpstr>Bildungsprojekte</vt:lpstr>
      <vt:lpstr>Bildungsprojekte</vt:lpstr>
      <vt:lpstr>Multiplikatorenarbeit </vt:lpstr>
      <vt:lpstr>Multiplikatorenarbeit </vt:lpstr>
      <vt:lpstr>Multiplikatorenarbeit </vt:lpstr>
      <vt:lpstr>3 Fragen und Austausch</vt:lpstr>
      <vt:lpstr>Denken Sie europäisch!</vt:lpstr>
      <vt:lpstr>PowerPoint-Präsentation</vt:lpstr>
    </vt:vector>
  </TitlesOfParts>
  <Company>Stadt Augsburg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Platzhalter  Präsentationstitel</dc:title>
  <dc:creator>Roser Emese</dc:creator>
  <cp:lastModifiedBy>Moll, Marcell</cp:lastModifiedBy>
  <cp:revision>65</cp:revision>
  <dcterms:created xsi:type="dcterms:W3CDTF">2020-01-16T16:42:33Z</dcterms:created>
  <dcterms:modified xsi:type="dcterms:W3CDTF">2026-04-08T06:09:43Z</dcterms:modified>
</cp:coreProperties>
</file>